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Default Extension="wmv" ContentType="video/x-ms-wmv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357" r:id="rId4"/>
    <p:sldId id="362" r:id="rId5"/>
    <p:sldId id="358" r:id="rId6"/>
    <p:sldId id="361" r:id="rId7"/>
    <p:sldId id="353" r:id="rId8"/>
    <p:sldId id="350" r:id="rId9"/>
    <p:sldId id="259" r:id="rId10"/>
    <p:sldId id="261" r:id="rId11"/>
    <p:sldId id="351" r:id="rId12"/>
    <p:sldId id="363" r:id="rId13"/>
    <p:sldId id="260" r:id="rId14"/>
    <p:sldId id="262" r:id="rId15"/>
    <p:sldId id="316" r:id="rId16"/>
    <p:sldId id="263" r:id="rId17"/>
    <p:sldId id="346" r:id="rId18"/>
    <p:sldId id="384" r:id="rId19"/>
    <p:sldId id="264" r:id="rId20"/>
    <p:sldId id="387" r:id="rId21"/>
    <p:sldId id="267" r:id="rId22"/>
    <p:sldId id="276" r:id="rId23"/>
    <p:sldId id="268" r:id="rId24"/>
    <p:sldId id="277" r:id="rId25"/>
    <p:sldId id="373" r:id="rId26"/>
    <p:sldId id="389" r:id="rId27"/>
    <p:sldId id="376" r:id="rId28"/>
    <p:sldId id="392" r:id="rId29"/>
    <p:sldId id="371" r:id="rId30"/>
    <p:sldId id="370" r:id="rId31"/>
    <p:sldId id="383" r:id="rId32"/>
    <p:sldId id="386" r:id="rId33"/>
    <p:sldId id="367" r:id="rId34"/>
    <p:sldId id="379" r:id="rId35"/>
    <p:sldId id="381" r:id="rId36"/>
    <p:sldId id="380" r:id="rId37"/>
    <p:sldId id="393" r:id="rId38"/>
    <p:sldId id="391" r:id="rId39"/>
    <p:sldId id="390" r:id="rId40"/>
    <p:sldId id="388" r:id="rId41"/>
    <p:sldId id="372" r:id="rId42"/>
  </p:sldIdLst>
  <p:sldSz cx="9144000" cy="6858000" type="screen4x3"/>
  <p:notesSz cx="7023100" cy="93091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DE464"/>
    <a:srgbClr val="131B6C"/>
    <a:srgbClr val="23299D"/>
    <a:srgbClr val="CC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86272" autoAdjust="0"/>
  </p:normalViewPr>
  <p:slideViewPr>
    <p:cSldViewPr>
      <p:cViewPr>
        <p:scale>
          <a:sx n="80" d="100"/>
          <a:sy n="80" d="100"/>
        </p:scale>
        <p:origin x="-1710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\project\Engineering%20Investigation\2020%20EI\2020%20Engineering%20Report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192.168.1.11\project\Engineering%20Investigation\2020%20EI\Presentation\new%20graphs%20for%20presentatio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\project\Engineering%20Investigation\2020%20EI\2020%20Engineering%20Repor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\project\Engineering%20Investigation\2020%20EI\2020%20Engineering%20Repor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.11\project\Engineering%20Investigation\2019%20EI\2019%20Engineering%20Report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192.168.1.11\project\Engineering%20Investigation\2020%20EI\2020%20Engineering%20Repo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view3D>
      <c:rotX val="50"/>
      <c:rotY val="90"/>
      <c:perspective val="20"/>
    </c:view3D>
    <c:plotArea>
      <c:layout>
        <c:manualLayout>
          <c:layoutTarget val="inner"/>
          <c:xMode val="edge"/>
          <c:yMode val="edge"/>
          <c:x val="8.7156185319769847E-3"/>
          <c:y val="2.1129444569768181E-2"/>
          <c:w val="0.62325836227656062"/>
          <c:h val="0.96549806137315564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050" b="1"/>
                </a:pPr>
                <a:endParaRPr lang="en-US"/>
              </a:p>
            </c:txPr>
            <c:showVal val="1"/>
            <c:showLeaderLines val="1"/>
          </c:dLbls>
          <c:cat>
            <c:strRef>
              <c:f>'Task 3'!$A$25:$A$33</c:f>
              <c:strCache>
                <c:ptCount val="9"/>
                <c:pt idx="0">
                  <c:v>Bunker Hill I - Northeast of Interstate 215</c:v>
                </c:pt>
                <c:pt idx="1">
                  <c:v>Bunker Hill I - Southwest of Interstate 215</c:v>
                </c:pt>
                <c:pt idx="2">
                  <c:v>Bunker Hill II - West of Mentone Fault</c:v>
                </c:pt>
                <c:pt idx="3">
                  <c:v>Bunker Hill II - East of Mentone Fault, North</c:v>
                </c:pt>
                <c:pt idx="4">
                  <c:v>Bunker Hill II - East of Mentone Fault, South</c:v>
                </c:pt>
                <c:pt idx="5">
                  <c:v>Lytle Basin - Northwest of Barrier J</c:v>
                </c:pt>
                <c:pt idx="6">
                  <c:v>Lytle Basin - Southeast of Barrier J</c:v>
                </c:pt>
                <c:pt idx="7">
                  <c:v>Pressure Zone - North of Santa Ana Wash</c:v>
                </c:pt>
                <c:pt idx="8">
                  <c:v>Pressure Zone - Santa Ana Wash</c:v>
                </c:pt>
              </c:strCache>
            </c:strRef>
          </c:cat>
          <c:val>
            <c:numRef>
              <c:f>'Task 3'!$B$25:$B$33</c:f>
              <c:numCache>
                <c:formatCode>_(* #,##0_);_(* \(#,##0\);_(* "-"??_);_(@_)</c:formatCode>
                <c:ptCount val="9"/>
                <c:pt idx="0">
                  <c:v>4577.5911570247963</c:v>
                </c:pt>
                <c:pt idx="1">
                  <c:v>12074.614216161628</c:v>
                </c:pt>
                <c:pt idx="2">
                  <c:v>26893.559874263021</c:v>
                </c:pt>
                <c:pt idx="3">
                  <c:v>4168.2511557867474</c:v>
                </c:pt>
                <c:pt idx="4">
                  <c:v>1121.48109786552</c:v>
                </c:pt>
                <c:pt idx="5">
                  <c:v>1537.999</c:v>
                </c:pt>
                <c:pt idx="6">
                  <c:v>8765.5731955922856</c:v>
                </c:pt>
                <c:pt idx="7">
                  <c:v>45061.534386085026</c:v>
                </c:pt>
                <c:pt idx="8">
                  <c:v>53153.613927807004</c:v>
                </c:pt>
              </c:numCache>
            </c:numRef>
          </c:val>
        </c:ser>
      </c:pie3DChart>
      <c:spPr>
        <a:scene3d>
          <a:camera prst="orthographicFront"/>
          <a:lightRig rig="threePt" dir="t"/>
        </a:scene3d>
        <a:sp3d prstMaterial="dkEdge"/>
      </c:spPr>
    </c:plotArea>
    <c:legend>
      <c:legendPos val="r"/>
      <c:layout>
        <c:manualLayout>
          <c:xMode val="edge"/>
          <c:yMode val="edge"/>
          <c:x val="0.65089343689061052"/>
          <c:y val="0.13112849989128342"/>
          <c:w val="0.34910656310943866"/>
          <c:h val="0.75842820158461965"/>
        </c:manualLayout>
      </c:layout>
      <c:txPr>
        <a:bodyPr/>
        <a:lstStyle/>
        <a:p>
          <a:pPr rtl="0">
            <a:defRPr sz="1100" b="1"/>
          </a:pPr>
          <a:endParaRPr lang="en-US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Change</a:t>
            </a:r>
            <a:r>
              <a:rPr lang="en-US" baseline="0"/>
              <a:t> in Storage Prediction Accuracy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'Change in Storage Comparison'!$B$1</c:f>
              <c:strCache>
                <c:ptCount val="1"/>
                <c:pt idx="0">
                  <c:v>Actual</c:v>
                </c:pt>
              </c:strCache>
            </c:strRef>
          </c:tx>
          <c:cat>
            <c:strRef>
              <c:f>'Change in Storage Comparison'!$A$5:$A$29</c:f>
              <c:strCache>
                <c:ptCount val="25"/>
                <c:pt idx="0">
                  <c:v>94-95</c:v>
                </c:pt>
                <c:pt idx="1">
                  <c:v>95-96</c:v>
                </c:pt>
                <c:pt idx="2">
                  <c:v>96-97</c:v>
                </c:pt>
                <c:pt idx="3">
                  <c:v>97-98</c:v>
                </c:pt>
                <c:pt idx="4">
                  <c:v>98-99</c:v>
                </c:pt>
                <c:pt idx="5">
                  <c:v>99-00</c:v>
                </c:pt>
                <c:pt idx="6">
                  <c:v>00-01</c:v>
                </c:pt>
                <c:pt idx="7">
                  <c:v>01-02</c:v>
                </c:pt>
                <c:pt idx="8">
                  <c:v>02-03</c:v>
                </c:pt>
                <c:pt idx="9">
                  <c:v>03-04</c:v>
                </c:pt>
                <c:pt idx="10">
                  <c:v>04-05</c:v>
                </c:pt>
                <c:pt idx="11">
                  <c:v>05-06</c:v>
                </c:pt>
                <c:pt idx="12">
                  <c:v>06-07</c:v>
                </c:pt>
                <c:pt idx="13">
                  <c:v>07-08</c:v>
                </c:pt>
                <c:pt idx="14">
                  <c:v>08-09</c:v>
                </c:pt>
                <c:pt idx="15">
                  <c:v>09-10</c:v>
                </c:pt>
                <c:pt idx="16">
                  <c:v>10-11</c:v>
                </c:pt>
                <c:pt idx="17">
                  <c:v>11-12</c:v>
                </c:pt>
                <c:pt idx="18">
                  <c:v>12-13</c:v>
                </c:pt>
                <c:pt idx="19">
                  <c:v>13-14</c:v>
                </c:pt>
                <c:pt idx="20">
                  <c:v>14-15</c:v>
                </c:pt>
                <c:pt idx="21">
                  <c:v>15-16</c:v>
                </c:pt>
                <c:pt idx="22">
                  <c:v>16-17</c:v>
                </c:pt>
                <c:pt idx="23">
                  <c:v>17-18</c:v>
                </c:pt>
                <c:pt idx="24">
                  <c:v>18-19</c:v>
                </c:pt>
              </c:strCache>
            </c:strRef>
          </c:cat>
          <c:val>
            <c:numRef>
              <c:f>'Change in Storage Comparison'!$B$5:$B$29</c:f>
              <c:numCache>
                <c:formatCode>General</c:formatCode>
                <c:ptCount val="25"/>
                <c:pt idx="0">
                  <c:v>91100</c:v>
                </c:pt>
                <c:pt idx="1">
                  <c:v>-84200</c:v>
                </c:pt>
                <c:pt idx="2">
                  <c:v>-32400</c:v>
                </c:pt>
                <c:pt idx="3">
                  <c:v>115900</c:v>
                </c:pt>
                <c:pt idx="4">
                  <c:v>-126100</c:v>
                </c:pt>
                <c:pt idx="5">
                  <c:v>-45400</c:v>
                </c:pt>
                <c:pt idx="6">
                  <c:v>-81100</c:v>
                </c:pt>
                <c:pt idx="7">
                  <c:v>-89300</c:v>
                </c:pt>
                <c:pt idx="8">
                  <c:v>-37300</c:v>
                </c:pt>
                <c:pt idx="9">
                  <c:v>-68100</c:v>
                </c:pt>
                <c:pt idx="10">
                  <c:v>223800</c:v>
                </c:pt>
                <c:pt idx="11">
                  <c:v>-62400</c:v>
                </c:pt>
                <c:pt idx="12">
                  <c:v>-113900</c:v>
                </c:pt>
                <c:pt idx="13">
                  <c:v>-2600</c:v>
                </c:pt>
                <c:pt idx="14">
                  <c:v>-35600</c:v>
                </c:pt>
                <c:pt idx="15">
                  <c:v>56977</c:v>
                </c:pt>
                <c:pt idx="16">
                  <c:v>116020</c:v>
                </c:pt>
                <c:pt idx="17">
                  <c:v>-89775</c:v>
                </c:pt>
                <c:pt idx="18">
                  <c:v>-129945</c:v>
                </c:pt>
                <c:pt idx="19">
                  <c:v>-91555</c:v>
                </c:pt>
                <c:pt idx="20">
                  <c:v>-45252</c:v>
                </c:pt>
                <c:pt idx="21">
                  <c:v>16820</c:v>
                </c:pt>
                <c:pt idx="22">
                  <c:v>43625</c:v>
                </c:pt>
                <c:pt idx="23">
                  <c:v>-47788</c:v>
                </c:pt>
                <c:pt idx="24">
                  <c:v>152408</c:v>
                </c:pt>
              </c:numCache>
            </c:numRef>
          </c:val>
        </c:ser>
        <c:ser>
          <c:idx val="1"/>
          <c:order val="1"/>
          <c:tx>
            <c:strRef>
              <c:f>'Change in Storage Comparison'!$C$1</c:f>
              <c:strCache>
                <c:ptCount val="1"/>
                <c:pt idx="0">
                  <c:v>Predicted One Year Prior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'Change in Storage Comparison'!$A$5:$A$29</c:f>
              <c:strCache>
                <c:ptCount val="25"/>
                <c:pt idx="0">
                  <c:v>94-95</c:v>
                </c:pt>
                <c:pt idx="1">
                  <c:v>95-96</c:v>
                </c:pt>
                <c:pt idx="2">
                  <c:v>96-97</c:v>
                </c:pt>
                <c:pt idx="3">
                  <c:v>97-98</c:v>
                </c:pt>
                <c:pt idx="4">
                  <c:v>98-99</c:v>
                </c:pt>
                <c:pt idx="5">
                  <c:v>99-00</c:v>
                </c:pt>
                <c:pt idx="6">
                  <c:v>00-01</c:v>
                </c:pt>
                <c:pt idx="7">
                  <c:v>01-02</c:v>
                </c:pt>
                <c:pt idx="8">
                  <c:v>02-03</c:v>
                </c:pt>
                <c:pt idx="9">
                  <c:v>03-04</c:v>
                </c:pt>
                <c:pt idx="10">
                  <c:v>04-05</c:v>
                </c:pt>
                <c:pt idx="11">
                  <c:v>05-06</c:v>
                </c:pt>
                <c:pt idx="12">
                  <c:v>06-07</c:v>
                </c:pt>
                <c:pt idx="13">
                  <c:v>07-08</c:v>
                </c:pt>
                <c:pt idx="14">
                  <c:v>08-09</c:v>
                </c:pt>
                <c:pt idx="15">
                  <c:v>09-10</c:v>
                </c:pt>
                <c:pt idx="16">
                  <c:v>10-11</c:v>
                </c:pt>
                <c:pt idx="17">
                  <c:v>11-12</c:v>
                </c:pt>
                <c:pt idx="18">
                  <c:v>12-13</c:v>
                </c:pt>
                <c:pt idx="19">
                  <c:v>13-14</c:v>
                </c:pt>
                <c:pt idx="20">
                  <c:v>14-15</c:v>
                </c:pt>
                <c:pt idx="21">
                  <c:v>15-16</c:v>
                </c:pt>
                <c:pt idx="22">
                  <c:v>16-17</c:v>
                </c:pt>
                <c:pt idx="23">
                  <c:v>17-18</c:v>
                </c:pt>
                <c:pt idx="24">
                  <c:v>18-19</c:v>
                </c:pt>
              </c:strCache>
            </c:strRef>
          </c:cat>
          <c:val>
            <c:numRef>
              <c:f>'Change in Storage Comparison'!$C$5:$C$29</c:f>
              <c:numCache>
                <c:formatCode>General</c:formatCode>
                <c:ptCount val="25"/>
                <c:pt idx="0">
                  <c:v>34300</c:v>
                </c:pt>
                <c:pt idx="1">
                  <c:v>-58800</c:v>
                </c:pt>
                <c:pt idx="2">
                  <c:v>21200</c:v>
                </c:pt>
                <c:pt idx="3">
                  <c:v>-2700</c:v>
                </c:pt>
                <c:pt idx="4">
                  <c:v>-46000</c:v>
                </c:pt>
                <c:pt idx="5">
                  <c:v>-50100</c:v>
                </c:pt>
                <c:pt idx="6">
                  <c:v>-42800</c:v>
                </c:pt>
                <c:pt idx="7">
                  <c:v>-5400</c:v>
                </c:pt>
                <c:pt idx="8">
                  <c:v>-46200</c:v>
                </c:pt>
                <c:pt idx="9">
                  <c:v>-37600</c:v>
                </c:pt>
                <c:pt idx="10">
                  <c:v>32200</c:v>
                </c:pt>
                <c:pt idx="11">
                  <c:v>-34848</c:v>
                </c:pt>
                <c:pt idx="12">
                  <c:v>-40707</c:v>
                </c:pt>
                <c:pt idx="13">
                  <c:v>-13440</c:v>
                </c:pt>
                <c:pt idx="14">
                  <c:v>-8628</c:v>
                </c:pt>
                <c:pt idx="15">
                  <c:v>-12638</c:v>
                </c:pt>
                <c:pt idx="16">
                  <c:v>-22458</c:v>
                </c:pt>
                <c:pt idx="17">
                  <c:v>7700</c:v>
                </c:pt>
                <c:pt idx="18">
                  <c:v>-79944</c:v>
                </c:pt>
                <c:pt idx="19">
                  <c:v>-65285</c:v>
                </c:pt>
                <c:pt idx="20">
                  <c:v>-94727</c:v>
                </c:pt>
                <c:pt idx="21">
                  <c:v>-84647</c:v>
                </c:pt>
                <c:pt idx="22">
                  <c:v>-32500</c:v>
                </c:pt>
                <c:pt idx="23">
                  <c:v>21357</c:v>
                </c:pt>
                <c:pt idx="24">
                  <c:v>-77559</c:v>
                </c:pt>
              </c:numCache>
            </c:numRef>
          </c:val>
        </c:ser>
        <c:ser>
          <c:idx val="2"/>
          <c:order val="2"/>
          <c:tx>
            <c:strRef>
              <c:f>'Change in Storage Comparison'!$D$1</c:f>
              <c:strCache>
                <c:ptCount val="1"/>
                <c:pt idx="0">
                  <c:v>Predicted Two Years Prior</c:v>
                </c:pt>
              </c:strCache>
            </c:strRef>
          </c:tx>
          <c:spPr>
            <a:solidFill>
              <a:schemeClr val="accent5"/>
            </a:solidFill>
          </c:spPr>
          <c:cat>
            <c:strRef>
              <c:f>'Change in Storage Comparison'!$A$5:$A$29</c:f>
              <c:strCache>
                <c:ptCount val="25"/>
                <c:pt idx="0">
                  <c:v>94-95</c:v>
                </c:pt>
                <c:pt idx="1">
                  <c:v>95-96</c:v>
                </c:pt>
                <c:pt idx="2">
                  <c:v>96-97</c:v>
                </c:pt>
                <c:pt idx="3">
                  <c:v>97-98</c:v>
                </c:pt>
                <c:pt idx="4">
                  <c:v>98-99</c:v>
                </c:pt>
                <c:pt idx="5">
                  <c:v>99-00</c:v>
                </c:pt>
                <c:pt idx="6">
                  <c:v>00-01</c:v>
                </c:pt>
                <c:pt idx="7">
                  <c:v>01-02</c:v>
                </c:pt>
                <c:pt idx="8">
                  <c:v>02-03</c:v>
                </c:pt>
                <c:pt idx="9">
                  <c:v>03-04</c:v>
                </c:pt>
                <c:pt idx="10">
                  <c:v>04-05</c:v>
                </c:pt>
                <c:pt idx="11">
                  <c:v>05-06</c:v>
                </c:pt>
                <c:pt idx="12">
                  <c:v>06-07</c:v>
                </c:pt>
                <c:pt idx="13">
                  <c:v>07-08</c:v>
                </c:pt>
                <c:pt idx="14">
                  <c:v>08-09</c:v>
                </c:pt>
                <c:pt idx="15">
                  <c:v>09-10</c:v>
                </c:pt>
                <c:pt idx="16">
                  <c:v>10-11</c:v>
                </c:pt>
                <c:pt idx="17">
                  <c:v>11-12</c:v>
                </c:pt>
                <c:pt idx="18">
                  <c:v>12-13</c:v>
                </c:pt>
                <c:pt idx="19">
                  <c:v>13-14</c:v>
                </c:pt>
                <c:pt idx="20">
                  <c:v>14-15</c:v>
                </c:pt>
                <c:pt idx="21">
                  <c:v>15-16</c:v>
                </c:pt>
                <c:pt idx="22">
                  <c:v>16-17</c:v>
                </c:pt>
                <c:pt idx="23">
                  <c:v>17-18</c:v>
                </c:pt>
                <c:pt idx="24">
                  <c:v>18-19</c:v>
                </c:pt>
              </c:strCache>
            </c:strRef>
          </c:cat>
          <c:val>
            <c:numRef>
              <c:f>'Change in Storage Comparison'!$D$5:$D$29</c:f>
              <c:numCache>
                <c:formatCode>General</c:formatCode>
                <c:ptCount val="25"/>
                <c:pt idx="0">
                  <c:v>-5100</c:v>
                </c:pt>
                <c:pt idx="1">
                  <c:v>-4500</c:v>
                </c:pt>
                <c:pt idx="2">
                  <c:v>-6900</c:v>
                </c:pt>
                <c:pt idx="3">
                  <c:v>-300</c:v>
                </c:pt>
                <c:pt idx="4">
                  <c:v>-14400</c:v>
                </c:pt>
                <c:pt idx="5">
                  <c:v>-4600</c:v>
                </c:pt>
                <c:pt idx="6">
                  <c:v>-10500</c:v>
                </c:pt>
                <c:pt idx="7">
                  <c:v>-100</c:v>
                </c:pt>
                <c:pt idx="8">
                  <c:v>-7100</c:v>
                </c:pt>
                <c:pt idx="9">
                  <c:v>-4900</c:v>
                </c:pt>
                <c:pt idx="10">
                  <c:v>-10600</c:v>
                </c:pt>
                <c:pt idx="11">
                  <c:v>-10400</c:v>
                </c:pt>
                <c:pt idx="12">
                  <c:v>-1014</c:v>
                </c:pt>
                <c:pt idx="13">
                  <c:v>-1410</c:v>
                </c:pt>
                <c:pt idx="14">
                  <c:v>-7826</c:v>
                </c:pt>
                <c:pt idx="15">
                  <c:v>-8628</c:v>
                </c:pt>
                <c:pt idx="16">
                  <c:v>-12638</c:v>
                </c:pt>
                <c:pt idx="17">
                  <c:v>-19158</c:v>
                </c:pt>
                <c:pt idx="18">
                  <c:v>7700</c:v>
                </c:pt>
                <c:pt idx="19">
                  <c:v>6047</c:v>
                </c:pt>
                <c:pt idx="20">
                  <c:v>2253</c:v>
                </c:pt>
                <c:pt idx="21">
                  <c:v>1351</c:v>
                </c:pt>
                <c:pt idx="22">
                  <c:v>2701</c:v>
                </c:pt>
                <c:pt idx="23">
                  <c:v>-332</c:v>
                </c:pt>
                <c:pt idx="24">
                  <c:v>-2422</c:v>
                </c:pt>
              </c:numCache>
            </c:numRef>
          </c:val>
        </c:ser>
        <c:axId val="134020480"/>
        <c:axId val="133866624"/>
      </c:barChart>
      <c:catAx>
        <c:axId val="134020480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133866624"/>
        <c:crossesAt val="-150000"/>
        <c:auto val="1"/>
        <c:lblAlgn val="ctr"/>
        <c:lblOffset val="100"/>
      </c:catAx>
      <c:valAx>
        <c:axId val="133866624"/>
        <c:scaling>
          <c:orientation val="minMax"/>
        </c:scaling>
        <c:axPos val="l"/>
        <c:majorGridlines/>
        <c:numFmt formatCode="#,##0" sourceLinked="0"/>
        <c:tickLblPos val="nextTo"/>
        <c:crossAx val="134020480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Average Annual
Change in Storage over</a:t>
            </a:r>
            <a:r>
              <a:rPr lang="en-US" baseline="0"/>
              <a:t> 10 years in </a:t>
            </a:r>
            <a:r>
              <a:rPr lang="en-US"/>
              <a:t>acre-ft</a:t>
            </a:r>
          </a:p>
        </c:rich>
      </c:tx>
      <c:layout/>
    </c:title>
    <c:view3D>
      <c:rAngAx val="1"/>
    </c:view3D>
    <c:plotArea>
      <c:layout>
        <c:manualLayout>
          <c:layoutTarget val="inner"/>
          <c:xMode val="edge"/>
          <c:yMode val="edge"/>
          <c:x val="0.41868206300516125"/>
          <c:y val="0.15878339541311295"/>
          <c:w val="0.53182665442253962"/>
          <c:h val="0.779015093870421"/>
        </c:manualLayout>
      </c:layout>
      <c:bar3DChart>
        <c:barDir val="bar"/>
        <c:grouping val="clustered"/>
        <c:ser>
          <c:idx val="3"/>
          <c:order val="0"/>
          <c:tx>
            <c:strRef>
              <c:f>'Task 6'!$E$24:$E$25</c:f>
              <c:strCache>
                <c:ptCount val="1"/>
                <c:pt idx="0">
                  <c:v>Average Annual
Change in Storage** [acre-ft]</c:v>
                </c:pt>
              </c:strCache>
            </c:strRef>
          </c:tx>
          <c:cat>
            <c:strRef>
              <c:f>'Task 6'!$A$26:$A$33</c:f>
              <c:strCache>
                <c:ptCount val="8"/>
                <c:pt idx="0">
                  <c:v>Bunker Hill I - Southwest of 215 Freeway</c:v>
                </c:pt>
                <c:pt idx="1">
                  <c:v>Bunker Hill I - Northeast of 215 Freeway</c:v>
                </c:pt>
                <c:pt idx="2">
                  <c:v>Bunker Hill II - West of Mentone Fault</c:v>
                </c:pt>
                <c:pt idx="3">
                  <c:v>Bunker Hill II - East of Mentone Fault</c:v>
                </c:pt>
                <c:pt idx="4">
                  <c:v>Lytle Basin - Southeast of Barrier J</c:v>
                </c:pt>
                <c:pt idx="5">
                  <c:v>Lytle Basin - Northwest of Barrier J</c:v>
                </c:pt>
                <c:pt idx="6">
                  <c:v>Pressure Zone - North of Santa Ana Wash</c:v>
                </c:pt>
                <c:pt idx="7">
                  <c:v>Pressure Zone - Santa Ana Wash</c:v>
                </c:pt>
              </c:strCache>
            </c:strRef>
          </c:cat>
          <c:val>
            <c:numRef>
              <c:f>'Task 6'!$E$26:$E$33</c:f>
              <c:numCache>
                <c:formatCode>#,##0</c:formatCode>
                <c:ptCount val="8"/>
                <c:pt idx="0">
                  <c:v>-7343.751750507693</c:v>
                </c:pt>
                <c:pt idx="1">
                  <c:v>-1240.6082853113508</c:v>
                </c:pt>
                <c:pt idx="2">
                  <c:v>1602.5128744189872</c:v>
                </c:pt>
                <c:pt idx="3">
                  <c:v>3330.8360311262636</c:v>
                </c:pt>
                <c:pt idx="4">
                  <c:v>1022.0133385342671</c:v>
                </c:pt>
                <c:pt idx="5">
                  <c:v>-190.64777333333333</c:v>
                </c:pt>
                <c:pt idx="6">
                  <c:v>-265.36665384445405</c:v>
                </c:pt>
                <c:pt idx="7">
                  <c:v>-322.44113992489554</c:v>
                </c:pt>
              </c:numCache>
            </c:numRef>
          </c:val>
        </c:ser>
        <c:shape val="box"/>
        <c:axId val="134551040"/>
        <c:axId val="134552576"/>
        <c:axId val="0"/>
      </c:bar3DChart>
      <c:catAx>
        <c:axId val="134551040"/>
        <c:scaling>
          <c:orientation val="minMax"/>
        </c:scaling>
        <c:axPos val="l"/>
        <c:tickLblPos val="low"/>
        <c:txPr>
          <a:bodyPr/>
          <a:lstStyle/>
          <a:p>
            <a:pPr>
              <a:defRPr sz="1400" b="1"/>
            </a:pPr>
            <a:endParaRPr lang="en-US"/>
          </a:p>
        </c:txPr>
        <c:crossAx val="134552576"/>
        <c:crosses val="autoZero"/>
        <c:lblAlgn val="ctr"/>
        <c:lblOffset val="100"/>
      </c:catAx>
      <c:valAx>
        <c:axId val="134552576"/>
        <c:scaling>
          <c:orientation val="minMax"/>
        </c:scaling>
        <c:axPos val="b"/>
        <c:majorGridlines/>
        <c:numFmt formatCode="#,##0" sourceLinked="1"/>
        <c:tickLblPos val="nextTo"/>
        <c:crossAx val="134551040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7.7586143276546393E-2"/>
          <c:y val="5.3088777754132094E-2"/>
          <c:w val="0.89961266947872387"/>
          <c:h val="0.85630577427821564"/>
        </c:manualLayout>
      </c:layout>
      <c:barChart>
        <c:barDir val="col"/>
        <c:grouping val="stacked"/>
        <c:ser>
          <c:idx val="0"/>
          <c:order val="0"/>
          <c:tx>
            <c:strRef>
              <c:f>'Data for chart 4'!$P$1</c:f>
              <c:strCache>
                <c:ptCount val="1"/>
                <c:pt idx="0">
                  <c:v>Water Year Recharge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dPt>
            <c:idx val="2"/>
            <c:spPr>
              <a:solidFill>
                <a:schemeClr val="accent1"/>
              </a:solidFill>
              <a:ln>
                <a:solidFill>
                  <a:schemeClr val="tx2"/>
                </a:solidFill>
              </a:ln>
            </c:spPr>
          </c:dPt>
          <c:dPt>
            <c:idx val="101"/>
            <c:spPr>
              <a:solidFill>
                <a:schemeClr val="accent1"/>
              </a:solidFill>
              <a:ln>
                <a:solidFill>
                  <a:schemeClr val="tx2"/>
                </a:solidFill>
              </a:ln>
            </c:spPr>
          </c:dPt>
          <c:dPt>
            <c:idx val="102"/>
            <c:spPr>
              <a:solidFill>
                <a:schemeClr val="accent1"/>
              </a:solidFill>
              <a:ln>
                <a:solidFill>
                  <a:schemeClr val="tx2"/>
                </a:solidFill>
              </a:ln>
            </c:spPr>
          </c:dPt>
          <c:dPt>
            <c:idx val="103"/>
            <c:spPr>
              <a:solidFill>
                <a:schemeClr val="accent1"/>
              </a:solidFill>
              <a:ln>
                <a:solidFill>
                  <a:schemeClr val="tx2"/>
                </a:solidFill>
              </a:ln>
            </c:spPr>
          </c:dPt>
          <c:cat>
            <c:strRef>
              <c:f>'Data for chart 4'!$B$2:$B$108</c:f>
              <c:strCache>
                <c:ptCount val="107"/>
                <c:pt idx="0">
                  <c:v>1913</c:v>
                </c:pt>
                <c:pt idx="1">
                  <c:v>1914</c:v>
                </c:pt>
                <c:pt idx="2">
                  <c:v>1915</c:v>
                </c:pt>
                <c:pt idx="3">
                  <c:v>1916</c:v>
                </c:pt>
                <c:pt idx="4">
                  <c:v>1917</c:v>
                </c:pt>
                <c:pt idx="5">
                  <c:v>1918</c:v>
                </c:pt>
                <c:pt idx="6">
                  <c:v>1919</c:v>
                </c:pt>
                <c:pt idx="7">
                  <c:v>1920</c:v>
                </c:pt>
                <c:pt idx="8">
                  <c:v>1921</c:v>
                </c:pt>
                <c:pt idx="9">
                  <c:v>1922</c:v>
                </c:pt>
                <c:pt idx="10">
                  <c:v>1923</c:v>
                </c:pt>
                <c:pt idx="11">
                  <c:v>1924</c:v>
                </c:pt>
                <c:pt idx="12">
                  <c:v>1925</c:v>
                </c:pt>
                <c:pt idx="13">
                  <c:v>1926</c:v>
                </c:pt>
                <c:pt idx="14">
                  <c:v>1927</c:v>
                </c:pt>
                <c:pt idx="15">
                  <c:v>1928</c:v>
                </c:pt>
                <c:pt idx="16">
                  <c:v>1929</c:v>
                </c:pt>
                <c:pt idx="17">
                  <c:v>1930</c:v>
                </c:pt>
                <c:pt idx="18">
                  <c:v>1931</c:v>
                </c:pt>
                <c:pt idx="19">
                  <c:v>1932</c:v>
                </c:pt>
                <c:pt idx="20">
                  <c:v>1933</c:v>
                </c:pt>
                <c:pt idx="21">
                  <c:v>1934</c:v>
                </c:pt>
                <c:pt idx="22">
                  <c:v>1935</c:v>
                </c:pt>
                <c:pt idx="23">
                  <c:v>1936</c:v>
                </c:pt>
                <c:pt idx="24">
                  <c:v>1937</c:v>
                </c:pt>
                <c:pt idx="25">
                  <c:v>1938</c:v>
                </c:pt>
                <c:pt idx="26">
                  <c:v>1939</c:v>
                </c:pt>
                <c:pt idx="27">
                  <c:v>1940</c:v>
                </c:pt>
                <c:pt idx="28">
                  <c:v>1941</c:v>
                </c:pt>
                <c:pt idx="29">
                  <c:v>1942</c:v>
                </c:pt>
                <c:pt idx="30">
                  <c:v>1943</c:v>
                </c:pt>
                <c:pt idx="31">
                  <c:v>1944</c:v>
                </c:pt>
                <c:pt idx="32">
                  <c:v>1945</c:v>
                </c:pt>
                <c:pt idx="33">
                  <c:v>1946</c:v>
                </c:pt>
                <c:pt idx="34">
                  <c:v>1947</c:v>
                </c:pt>
                <c:pt idx="35">
                  <c:v>1948</c:v>
                </c:pt>
                <c:pt idx="36">
                  <c:v>1949</c:v>
                </c:pt>
                <c:pt idx="37">
                  <c:v>1950</c:v>
                </c:pt>
                <c:pt idx="38">
                  <c:v>1951</c:v>
                </c:pt>
                <c:pt idx="39">
                  <c:v>1952</c:v>
                </c:pt>
                <c:pt idx="40">
                  <c:v>1953</c:v>
                </c:pt>
                <c:pt idx="41">
                  <c:v>1954</c:v>
                </c:pt>
                <c:pt idx="42">
                  <c:v>1955</c:v>
                </c:pt>
                <c:pt idx="43">
                  <c:v>1956</c:v>
                </c:pt>
                <c:pt idx="44">
                  <c:v>1957</c:v>
                </c:pt>
                <c:pt idx="45">
                  <c:v>1958</c:v>
                </c:pt>
                <c:pt idx="46">
                  <c:v>1959</c:v>
                </c:pt>
                <c:pt idx="47">
                  <c:v>1960</c:v>
                </c:pt>
                <c:pt idx="48">
                  <c:v>1961</c:v>
                </c:pt>
                <c:pt idx="49">
                  <c:v>1962</c:v>
                </c:pt>
                <c:pt idx="50">
                  <c:v>1963</c:v>
                </c:pt>
                <c:pt idx="51">
                  <c:v>1964</c:v>
                </c:pt>
                <c:pt idx="52">
                  <c:v>1965</c:v>
                </c:pt>
                <c:pt idx="53">
                  <c:v>1966</c:v>
                </c:pt>
                <c:pt idx="54">
                  <c:v>1967</c:v>
                </c:pt>
                <c:pt idx="55">
                  <c:v>1968</c:v>
                </c:pt>
                <c:pt idx="56">
                  <c:v>1969</c:v>
                </c:pt>
                <c:pt idx="57">
                  <c:v>1970</c:v>
                </c:pt>
                <c:pt idx="58">
                  <c:v>1971</c:v>
                </c:pt>
                <c:pt idx="59">
                  <c:v>1972</c:v>
                </c:pt>
                <c:pt idx="60">
                  <c:v>1973</c:v>
                </c:pt>
                <c:pt idx="61">
                  <c:v>1974</c:v>
                </c:pt>
                <c:pt idx="62">
                  <c:v>1975</c:v>
                </c:pt>
                <c:pt idx="63">
                  <c:v>1976</c:v>
                </c:pt>
                <c:pt idx="64">
                  <c:v>1977</c:v>
                </c:pt>
                <c:pt idx="65">
                  <c:v>1978</c:v>
                </c:pt>
                <c:pt idx="66">
                  <c:v>1979</c:v>
                </c:pt>
                <c:pt idx="67">
                  <c:v>1980</c:v>
                </c:pt>
                <c:pt idx="68">
                  <c:v>1981</c:v>
                </c:pt>
                <c:pt idx="69">
                  <c:v>1982</c:v>
                </c:pt>
                <c:pt idx="70">
                  <c:v>1983</c:v>
                </c:pt>
                <c:pt idx="71">
                  <c:v>1984</c:v>
                </c:pt>
                <c:pt idx="72">
                  <c:v>1985</c:v>
                </c:pt>
                <c:pt idx="73">
                  <c:v>1986</c:v>
                </c:pt>
                <c:pt idx="74">
                  <c:v>1987</c:v>
                </c:pt>
                <c:pt idx="75">
                  <c:v>1988</c:v>
                </c:pt>
                <c:pt idx="76">
                  <c:v>1989</c:v>
                </c:pt>
                <c:pt idx="77">
                  <c:v>1990</c:v>
                </c:pt>
                <c:pt idx="78">
                  <c:v>1991</c:v>
                </c:pt>
                <c:pt idx="79">
                  <c:v>1992</c:v>
                </c:pt>
                <c:pt idx="80">
                  <c:v>1993</c:v>
                </c:pt>
                <c:pt idx="81">
                  <c:v>1994</c:v>
                </c:pt>
                <c:pt idx="82">
                  <c:v>1995</c:v>
                </c:pt>
                <c:pt idx="83">
                  <c:v>1996</c:v>
                </c:pt>
                <c:pt idx="84">
                  <c:v>1997</c:v>
                </c:pt>
                <c:pt idx="85">
                  <c:v>1998</c:v>
                </c:pt>
                <c:pt idx="86">
                  <c:v>1999</c:v>
                </c:pt>
                <c:pt idx="87">
                  <c:v>2000</c:v>
                </c:pt>
                <c:pt idx="88">
                  <c:v>2001</c:v>
                </c:pt>
                <c:pt idx="89">
                  <c:v>2002</c:v>
                </c:pt>
                <c:pt idx="90">
                  <c:v>2003</c:v>
                </c:pt>
                <c:pt idx="91">
                  <c:v>2004</c:v>
                </c:pt>
                <c:pt idx="92">
                  <c:v>2005</c:v>
                </c:pt>
                <c:pt idx="93">
                  <c:v>2006</c:v>
                </c:pt>
                <c:pt idx="94">
                  <c:v>2007</c:v>
                </c:pt>
                <c:pt idx="95">
                  <c:v>2008</c:v>
                </c:pt>
                <c:pt idx="96">
                  <c:v>2009</c:v>
                </c:pt>
                <c:pt idx="97">
                  <c:v>2010</c:v>
                </c:pt>
                <c:pt idx="98">
                  <c:v>2011</c:v>
                </c:pt>
                <c:pt idx="99">
                  <c:v>2012</c:v>
                </c:pt>
                <c:pt idx="100">
                  <c:v>2013</c:v>
                </c:pt>
                <c:pt idx="101">
                  <c:v>2014</c:v>
                </c:pt>
                <c:pt idx="102">
                  <c:v>2015</c:v>
                </c:pt>
                <c:pt idx="103">
                  <c:v>2016</c:v>
                </c:pt>
                <c:pt idx="104">
                  <c:v>2017</c:v>
                </c:pt>
                <c:pt idx="105">
                  <c:v>2018</c:v>
                </c:pt>
                <c:pt idx="106">
                  <c:v>2019</c:v>
                </c:pt>
              </c:strCache>
            </c:strRef>
          </c:cat>
          <c:val>
            <c:numRef>
              <c:f>'Data for chart 4'!$P$2:$P$108</c:f>
              <c:numCache>
                <c:formatCode>#,##0</c:formatCode>
                <c:ptCount val="107"/>
                <c:pt idx="0">
                  <c:v>9103</c:v>
                </c:pt>
                <c:pt idx="1">
                  <c:v>2211</c:v>
                </c:pt>
                <c:pt idx="2">
                  <c:v>23934</c:v>
                </c:pt>
                <c:pt idx="3">
                  <c:v>28596</c:v>
                </c:pt>
                <c:pt idx="4">
                  <c:v>11776</c:v>
                </c:pt>
                <c:pt idx="5">
                  <c:v>7463</c:v>
                </c:pt>
                <c:pt idx="6">
                  <c:v>4441</c:v>
                </c:pt>
                <c:pt idx="7">
                  <c:v>4969</c:v>
                </c:pt>
                <c:pt idx="8">
                  <c:v>6145</c:v>
                </c:pt>
                <c:pt idx="9">
                  <c:v>8717</c:v>
                </c:pt>
                <c:pt idx="10">
                  <c:v>80065</c:v>
                </c:pt>
                <c:pt idx="11">
                  <c:v>18518</c:v>
                </c:pt>
                <c:pt idx="12">
                  <c:v>3304</c:v>
                </c:pt>
                <c:pt idx="13">
                  <c:v>0</c:v>
                </c:pt>
                <c:pt idx="14">
                  <c:v>8678</c:v>
                </c:pt>
                <c:pt idx="15">
                  <c:v>14417</c:v>
                </c:pt>
                <c:pt idx="16">
                  <c:v>1217</c:v>
                </c:pt>
                <c:pt idx="17">
                  <c:v>1268</c:v>
                </c:pt>
                <c:pt idx="18">
                  <c:v>2089</c:v>
                </c:pt>
                <c:pt idx="19">
                  <c:v>0</c:v>
                </c:pt>
                <c:pt idx="20">
                  <c:v>10227</c:v>
                </c:pt>
                <c:pt idx="21">
                  <c:v>0</c:v>
                </c:pt>
                <c:pt idx="22">
                  <c:v>222</c:v>
                </c:pt>
                <c:pt idx="23">
                  <c:v>2021</c:v>
                </c:pt>
                <c:pt idx="24">
                  <c:v>541</c:v>
                </c:pt>
                <c:pt idx="25">
                  <c:v>10551</c:v>
                </c:pt>
                <c:pt idx="26">
                  <c:v>6942</c:v>
                </c:pt>
                <c:pt idx="27">
                  <c:v>8730</c:v>
                </c:pt>
                <c:pt idx="28">
                  <c:v>5707</c:v>
                </c:pt>
                <c:pt idx="29">
                  <c:v>8558</c:v>
                </c:pt>
                <c:pt idx="30">
                  <c:v>4635</c:v>
                </c:pt>
                <c:pt idx="31">
                  <c:v>8473</c:v>
                </c:pt>
                <c:pt idx="32">
                  <c:v>6394</c:v>
                </c:pt>
                <c:pt idx="33">
                  <c:v>7332</c:v>
                </c:pt>
                <c:pt idx="34">
                  <c:v>3794</c:v>
                </c:pt>
                <c:pt idx="35">
                  <c:v>5160</c:v>
                </c:pt>
                <c:pt idx="36">
                  <c:v>1134</c:v>
                </c:pt>
                <c:pt idx="37">
                  <c:v>5087</c:v>
                </c:pt>
                <c:pt idx="38">
                  <c:v>2595</c:v>
                </c:pt>
                <c:pt idx="39">
                  <c:v>394</c:v>
                </c:pt>
                <c:pt idx="40">
                  <c:v>8786</c:v>
                </c:pt>
                <c:pt idx="41">
                  <c:v>2653</c:v>
                </c:pt>
                <c:pt idx="42">
                  <c:v>6672</c:v>
                </c:pt>
                <c:pt idx="43">
                  <c:v>3760</c:v>
                </c:pt>
                <c:pt idx="44">
                  <c:v>1234</c:v>
                </c:pt>
                <c:pt idx="45">
                  <c:v>2922</c:v>
                </c:pt>
                <c:pt idx="46">
                  <c:v>11308</c:v>
                </c:pt>
                <c:pt idx="47">
                  <c:v>1149</c:v>
                </c:pt>
                <c:pt idx="48">
                  <c:v>1937</c:v>
                </c:pt>
                <c:pt idx="49">
                  <c:v>64</c:v>
                </c:pt>
                <c:pt idx="50">
                  <c:v>4756</c:v>
                </c:pt>
                <c:pt idx="51">
                  <c:v>590</c:v>
                </c:pt>
                <c:pt idx="52">
                  <c:v>1099</c:v>
                </c:pt>
                <c:pt idx="53">
                  <c:v>3464</c:v>
                </c:pt>
                <c:pt idx="54">
                  <c:v>5766</c:v>
                </c:pt>
                <c:pt idx="55">
                  <c:v>9406</c:v>
                </c:pt>
                <c:pt idx="56">
                  <c:v>6456</c:v>
                </c:pt>
                <c:pt idx="57">
                  <c:v>31354</c:v>
                </c:pt>
                <c:pt idx="58">
                  <c:v>10330</c:v>
                </c:pt>
                <c:pt idx="59">
                  <c:v>5587</c:v>
                </c:pt>
                <c:pt idx="60">
                  <c:v>2881</c:v>
                </c:pt>
                <c:pt idx="61">
                  <c:v>18245</c:v>
                </c:pt>
                <c:pt idx="62">
                  <c:v>9458</c:v>
                </c:pt>
                <c:pt idx="63">
                  <c:v>9699</c:v>
                </c:pt>
                <c:pt idx="64">
                  <c:v>5905</c:v>
                </c:pt>
                <c:pt idx="65">
                  <c:v>3038</c:v>
                </c:pt>
                <c:pt idx="66">
                  <c:v>52172</c:v>
                </c:pt>
                <c:pt idx="67">
                  <c:v>49484</c:v>
                </c:pt>
                <c:pt idx="68">
                  <c:v>39054</c:v>
                </c:pt>
                <c:pt idx="69">
                  <c:v>16750</c:v>
                </c:pt>
                <c:pt idx="70">
                  <c:v>16118</c:v>
                </c:pt>
                <c:pt idx="71">
                  <c:v>15222</c:v>
                </c:pt>
                <c:pt idx="72">
                  <c:v>12995</c:v>
                </c:pt>
                <c:pt idx="73">
                  <c:v>186</c:v>
                </c:pt>
                <c:pt idx="74">
                  <c:v>8198</c:v>
                </c:pt>
                <c:pt idx="75">
                  <c:v>0</c:v>
                </c:pt>
                <c:pt idx="76">
                  <c:v>2057</c:v>
                </c:pt>
                <c:pt idx="77">
                  <c:v>2950</c:v>
                </c:pt>
                <c:pt idx="78">
                  <c:v>1436</c:v>
                </c:pt>
                <c:pt idx="79">
                  <c:v>6971</c:v>
                </c:pt>
                <c:pt idx="80">
                  <c:v>12206</c:v>
                </c:pt>
                <c:pt idx="81">
                  <c:v>38993</c:v>
                </c:pt>
                <c:pt idx="82">
                  <c:v>11308</c:v>
                </c:pt>
                <c:pt idx="83">
                  <c:v>19822</c:v>
                </c:pt>
                <c:pt idx="84">
                  <c:v>13041</c:v>
                </c:pt>
                <c:pt idx="85">
                  <c:v>10000</c:v>
                </c:pt>
                <c:pt idx="86">
                  <c:v>39306</c:v>
                </c:pt>
                <c:pt idx="87">
                  <c:v>6043</c:v>
                </c:pt>
                <c:pt idx="88">
                  <c:v>5871</c:v>
                </c:pt>
                <c:pt idx="89">
                  <c:v>3468</c:v>
                </c:pt>
                <c:pt idx="90">
                  <c:v>1364</c:v>
                </c:pt>
                <c:pt idx="91">
                  <c:v>10729</c:v>
                </c:pt>
                <c:pt idx="92">
                  <c:v>2933.8</c:v>
                </c:pt>
                <c:pt idx="93">
                  <c:v>27842</c:v>
                </c:pt>
                <c:pt idx="94">
                  <c:v>14793.057645119588</c:v>
                </c:pt>
                <c:pt idx="95">
                  <c:v>4004.3100000000022</c:v>
                </c:pt>
                <c:pt idx="96">
                  <c:v>17817.05</c:v>
                </c:pt>
                <c:pt idx="97">
                  <c:v>7389</c:v>
                </c:pt>
                <c:pt idx="98">
                  <c:v>21401.899419999972</c:v>
                </c:pt>
                <c:pt idx="99">
                  <c:v>52449.418700000002</c:v>
                </c:pt>
                <c:pt idx="100">
                  <c:v>13444</c:v>
                </c:pt>
                <c:pt idx="101">
                  <c:v>6097</c:v>
                </c:pt>
                <c:pt idx="102">
                  <c:v>2625</c:v>
                </c:pt>
                <c:pt idx="103">
                  <c:v>4277</c:v>
                </c:pt>
                <c:pt idx="104">
                  <c:v>25760</c:v>
                </c:pt>
                <c:pt idx="105">
                  <c:v>4617</c:v>
                </c:pt>
                <c:pt idx="106">
                  <c:v>45012.799999999996</c:v>
                </c:pt>
              </c:numCache>
            </c:numRef>
          </c:val>
        </c:ser>
        <c:ser>
          <c:idx val="1"/>
          <c:order val="1"/>
          <c:tx>
            <c:strRef>
              <c:f>'Data for chart 4'!$T$1</c:f>
              <c:strCache>
                <c:ptCount val="1"/>
                <c:pt idx="0">
                  <c:v>Annual Imported Water Recharge</c:v>
                </c:pt>
              </c:strCache>
            </c:strRef>
          </c:tx>
          <c:spPr>
            <a:pattFill prst="narHorz">
              <a:fgClr>
                <a:schemeClr val="accent1"/>
              </a:fgClr>
              <a:bgClr>
                <a:schemeClr val="tx2">
                  <a:lumMod val="20000"/>
                  <a:lumOff val="80000"/>
                </a:schemeClr>
              </a:bgClr>
            </a:pattFill>
            <a:ln>
              <a:solidFill>
                <a:schemeClr val="tx2"/>
              </a:solidFill>
            </a:ln>
          </c:spPr>
          <c:val>
            <c:numRef>
              <c:f>'Data for chart 4'!$T$2:$T$108</c:f>
              <c:numCache>
                <c:formatCode>General</c:formatCode>
                <c:ptCount val="1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260</c:v>
                </c:pt>
                <c:pt idx="64">
                  <c:v>10438</c:v>
                </c:pt>
                <c:pt idx="65">
                  <c:v>5103</c:v>
                </c:pt>
                <c:pt idx="66">
                  <c:v>126</c:v>
                </c:pt>
                <c:pt idx="67">
                  <c:v>0</c:v>
                </c:pt>
                <c:pt idx="68">
                  <c:v>8494</c:v>
                </c:pt>
                <c:pt idx="69">
                  <c:v>3171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545</c:v>
                </c:pt>
                <c:pt idx="77">
                  <c:v>0</c:v>
                </c:pt>
                <c:pt idx="78">
                  <c:v>82</c:v>
                </c:pt>
                <c:pt idx="79">
                  <c:v>0</c:v>
                </c:pt>
                <c:pt idx="80">
                  <c:v>0</c:v>
                </c:pt>
                <c:pt idx="81">
                  <c:v>1223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163</c:v>
                </c:pt>
                <c:pt idx="86">
                  <c:v>0</c:v>
                </c:pt>
                <c:pt idx="87">
                  <c:v>99</c:v>
                </c:pt>
                <c:pt idx="88">
                  <c:v>8615</c:v>
                </c:pt>
                <c:pt idx="89">
                  <c:v>7433</c:v>
                </c:pt>
                <c:pt idx="90">
                  <c:v>1791</c:v>
                </c:pt>
                <c:pt idx="91">
                  <c:v>3</c:v>
                </c:pt>
                <c:pt idx="92">
                  <c:v>2096</c:v>
                </c:pt>
                <c:pt idx="93">
                  <c:v>3782</c:v>
                </c:pt>
                <c:pt idx="94">
                  <c:v>1994</c:v>
                </c:pt>
                <c:pt idx="95">
                  <c:v>0</c:v>
                </c:pt>
                <c:pt idx="96">
                  <c:v>2704</c:v>
                </c:pt>
                <c:pt idx="97">
                  <c:v>676</c:v>
                </c:pt>
                <c:pt idx="98">
                  <c:v>2224</c:v>
                </c:pt>
                <c:pt idx="99">
                  <c:v>1113</c:v>
                </c:pt>
                <c:pt idx="100">
                  <c:v>0</c:v>
                </c:pt>
                <c:pt idx="101">
                  <c:v>19</c:v>
                </c:pt>
                <c:pt idx="102">
                  <c:v>61</c:v>
                </c:pt>
                <c:pt idx="103">
                  <c:v>5899</c:v>
                </c:pt>
                <c:pt idx="104">
                  <c:v>24303</c:v>
                </c:pt>
                <c:pt idx="105">
                  <c:v>4076</c:v>
                </c:pt>
                <c:pt idx="106" formatCode="0">
                  <c:v>29970</c:v>
                </c:pt>
              </c:numCache>
            </c:numRef>
          </c:val>
        </c:ser>
        <c:gapWidth val="75"/>
        <c:overlap val="100"/>
        <c:axId val="134559616"/>
        <c:axId val="134566656"/>
      </c:barChart>
      <c:catAx>
        <c:axId val="134559616"/>
        <c:scaling>
          <c:orientation val="minMax"/>
        </c:scaling>
        <c:axPos val="b"/>
        <c:numFmt formatCode="yyyy" sourceLinked="1"/>
        <c:tickLblPos val="nextTo"/>
        <c:txPr>
          <a:bodyPr rot="-540000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34566656"/>
        <c:crosses val="autoZero"/>
        <c:auto val="1"/>
        <c:lblAlgn val="ctr"/>
        <c:lblOffset val="100"/>
      </c:catAx>
      <c:valAx>
        <c:axId val="134566656"/>
        <c:scaling>
          <c:orientation val="minMax"/>
          <c:max val="75000"/>
          <c:min val="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100" b="1"/>
                </a:pPr>
                <a:r>
                  <a:rPr lang="en-US" sz="1100" b="1"/>
                  <a:t>Acre-Feet</a:t>
                </a:r>
              </a:p>
            </c:rich>
          </c:tx>
          <c:layout/>
        </c:title>
        <c:numFmt formatCode="#,##0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34559616"/>
        <c:crosses val="autoZero"/>
        <c:crossBetween val="between"/>
        <c:majorUnit val="5000"/>
        <c:dispUnits>
          <c:builtInUnit val="thousands"/>
          <c:dispUnitsLbl>
            <c:layout/>
            <c:txPr>
              <a:bodyPr rot="-540000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</c:dispUnitsLbl>
        </c:dispUnits>
      </c:valAx>
    </c:plotArea>
    <c:legend>
      <c:legendPos val="b"/>
      <c:layout/>
    </c:legend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7.7586143276546393E-2"/>
          <c:y val="0.10038613101923419"/>
          <c:w val="0.89961266947872387"/>
          <c:h val="0.80900843318778293"/>
        </c:manualLayout>
      </c:layout>
      <c:barChart>
        <c:barDir val="col"/>
        <c:grouping val="clustered"/>
        <c:ser>
          <c:idx val="0"/>
          <c:order val="0"/>
          <c:tx>
            <c:strRef>
              <c:f>'[2019 Engineering Report.xlsx]SWP chart 4'!$D$1</c:f>
              <c:strCache>
                <c:ptCount val="1"/>
                <c:pt idx="0">
                  <c:v>Total</c:v>
                </c:pt>
              </c:strCache>
            </c:strRef>
          </c:tx>
          <c:dPt>
            <c:idx val="2"/>
            <c:spPr>
              <a:solidFill>
                <a:schemeClr val="accent1"/>
              </a:solidFill>
            </c:spPr>
          </c:dPt>
          <c:dPt>
            <c:idx val="101"/>
            <c:spPr>
              <a:solidFill>
                <a:schemeClr val="accent1"/>
              </a:solidFill>
            </c:spPr>
          </c:dPt>
          <c:dPt>
            <c:idx val="102"/>
            <c:spPr>
              <a:solidFill>
                <a:schemeClr val="accent1"/>
              </a:solidFill>
            </c:spPr>
          </c:dPt>
          <c:dPt>
            <c:idx val="103"/>
            <c:spPr>
              <a:solidFill>
                <a:schemeClr val="accent1"/>
              </a:solidFill>
            </c:spPr>
          </c:dPt>
          <c:cat>
            <c:numRef>
              <c:f>'[2019 Engineering Report.xlsx]SWP chart 4'!$A$2:$A$108</c:f>
              <c:numCache>
                <c:formatCode>General</c:formatCode>
                <c:ptCount val="107"/>
                <c:pt idx="0">
                  <c:v>1912</c:v>
                </c:pt>
                <c:pt idx="1">
                  <c:v>1913</c:v>
                </c:pt>
                <c:pt idx="2">
                  <c:v>1914</c:v>
                </c:pt>
                <c:pt idx="3">
                  <c:v>1915</c:v>
                </c:pt>
                <c:pt idx="4">
                  <c:v>1916</c:v>
                </c:pt>
                <c:pt idx="5">
                  <c:v>1917</c:v>
                </c:pt>
                <c:pt idx="6">
                  <c:v>1918</c:v>
                </c:pt>
                <c:pt idx="7">
                  <c:v>1919</c:v>
                </c:pt>
                <c:pt idx="8">
                  <c:v>1920</c:v>
                </c:pt>
                <c:pt idx="9">
                  <c:v>1921</c:v>
                </c:pt>
                <c:pt idx="10">
                  <c:v>1922</c:v>
                </c:pt>
                <c:pt idx="11">
                  <c:v>1923</c:v>
                </c:pt>
                <c:pt idx="12">
                  <c:v>1924</c:v>
                </c:pt>
                <c:pt idx="13">
                  <c:v>1925</c:v>
                </c:pt>
                <c:pt idx="14">
                  <c:v>1926</c:v>
                </c:pt>
                <c:pt idx="15">
                  <c:v>1927</c:v>
                </c:pt>
                <c:pt idx="16">
                  <c:v>1928</c:v>
                </c:pt>
                <c:pt idx="17">
                  <c:v>1929</c:v>
                </c:pt>
                <c:pt idx="18">
                  <c:v>1930</c:v>
                </c:pt>
                <c:pt idx="19">
                  <c:v>1931</c:v>
                </c:pt>
                <c:pt idx="20">
                  <c:v>1932</c:v>
                </c:pt>
                <c:pt idx="21">
                  <c:v>1933</c:v>
                </c:pt>
                <c:pt idx="22">
                  <c:v>1934</c:v>
                </c:pt>
                <c:pt idx="23">
                  <c:v>1935</c:v>
                </c:pt>
                <c:pt idx="24">
                  <c:v>1936</c:v>
                </c:pt>
                <c:pt idx="25">
                  <c:v>1937</c:v>
                </c:pt>
                <c:pt idx="26">
                  <c:v>1938</c:v>
                </c:pt>
                <c:pt idx="27">
                  <c:v>1939</c:v>
                </c:pt>
                <c:pt idx="28">
                  <c:v>1940</c:v>
                </c:pt>
                <c:pt idx="29">
                  <c:v>1941</c:v>
                </c:pt>
                <c:pt idx="30">
                  <c:v>1942</c:v>
                </c:pt>
                <c:pt idx="31">
                  <c:v>1943</c:v>
                </c:pt>
                <c:pt idx="32">
                  <c:v>1944</c:v>
                </c:pt>
                <c:pt idx="33">
                  <c:v>1945</c:v>
                </c:pt>
                <c:pt idx="34">
                  <c:v>1946</c:v>
                </c:pt>
                <c:pt idx="35">
                  <c:v>1947</c:v>
                </c:pt>
                <c:pt idx="36">
                  <c:v>1948</c:v>
                </c:pt>
                <c:pt idx="37">
                  <c:v>1949</c:v>
                </c:pt>
                <c:pt idx="38">
                  <c:v>1950</c:v>
                </c:pt>
                <c:pt idx="39">
                  <c:v>1951</c:v>
                </c:pt>
                <c:pt idx="40">
                  <c:v>1952</c:v>
                </c:pt>
                <c:pt idx="41">
                  <c:v>1953</c:v>
                </c:pt>
                <c:pt idx="42">
                  <c:v>1954</c:v>
                </c:pt>
                <c:pt idx="43">
                  <c:v>1955</c:v>
                </c:pt>
                <c:pt idx="44">
                  <c:v>1956</c:v>
                </c:pt>
                <c:pt idx="45">
                  <c:v>1957</c:v>
                </c:pt>
                <c:pt idx="46">
                  <c:v>1958</c:v>
                </c:pt>
                <c:pt idx="47">
                  <c:v>1959</c:v>
                </c:pt>
                <c:pt idx="48">
                  <c:v>1960</c:v>
                </c:pt>
                <c:pt idx="49">
                  <c:v>1961</c:v>
                </c:pt>
                <c:pt idx="50">
                  <c:v>1962</c:v>
                </c:pt>
                <c:pt idx="51">
                  <c:v>1963</c:v>
                </c:pt>
                <c:pt idx="52">
                  <c:v>1964</c:v>
                </c:pt>
                <c:pt idx="53">
                  <c:v>1965</c:v>
                </c:pt>
                <c:pt idx="54">
                  <c:v>1966</c:v>
                </c:pt>
                <c:pt idx="55">
                  <c:v>1967</c:v>
                </c:pt>
                <c:pt idx="56">
                  <c:v>1968</c:v>
                </c:pt>
                <c:pt idx="57">
                  <c:v>1969</c:v>
                </c:pt>
                <c:pt idx="58">
                  <c:v>1970</c:v>
                </c:pt>
                <c:pt idx="59">
                  <c:v>1971</c:v>
                </c:pt>
                <c:pt idx="60">
                  <c:v>1972</c:v>
                </c:pt>
                <c:pt idx="61">
                  <c:v>1973</c:v>
                </c:pt>
                <c:pt idx="62">
                  <c:v>1974</c:v>
                </c:pt>
                <c:pt idx="63">
                  <c:v>1975</c:v>
                </c:pt>
                <c:pt idx="64">
                  <c:v>1976</c:v>
                </c:pt>
                <c:pt idx="65">
                  <c:v>1977</c:v>
                </c:pt>
                <c:pt idx="66">
                  <c:v>1978</c:v>
                </c:pt>
                <c:pt idx="67">
                  <c:v>1979</c:v>
                </c:pt>
                <c:pt idx="68">
                  <c:v>1980</c:v>
                </c:pt>
                <c:pt idx="69">
                  <c:v>1981</c:v>
                </c:pt>
                <c:pt idx="70">
                  <c:v>1982</c:v>
                </c:pt>
                <c:pt idx="71">
                  <c:v>1983</c:v>
                </c:pt>
                <c:pt idx="72">
                  <c:v>1984</c:v>
                </c:pt>
                <c:pt idx="73">
                  <c:v>1985</c:v>
                </c:pt>
                <c:pt idx="74">
                  <c:v>1986</c:v>
                </c:pt>
                <c:pt idx="75">
                  <c:v>1987</c:v>
                </c:pt>
                <c:pt idx="76">
                  <c:v>1988</c:v>
                </c:pt>
                <c:pt idx="77">
                  <c:v>1989</c:v>
                </c:pt>
                <c:pt idx="78">
                  <c:v>1990</c:v>
                </c:pt>
                <c:pt idx="79">
                  <c:v>1991</c:v>
                </c:pt>
                <c:pt idx="80">
                  <c:v>1992</c:v>
                </c:pt>
                <c:pt idx="81">
                  <c:v>1993</c:v>
                </c:pt>
                <c:pt idx="82">
                  <c:v>1994</c:v>
                </c:pt>
                <c:pt idx="83">
                  <c:v>1995</c:v>
                </c:pt>
                <c:pt idx="84">
                  <c:v>1996</c:v>
                </c:pt>
                <c:pt idx="85">
                  <c:v>1997</c:v>
                </c:pt>
                <c:pt idx="86">
                  <c:v>1998</c:v>
                </c:pt>
                <c:pt idx="87">
                  <c:v>1999</c:v>
                </c:pt>
                <c:pt idx="88">
                  <c:v>2000</c:v>
                </c:pt>
                <c:pt idx="89">
                  <c:v>2001</c:v>
                </c:pt>
                <c:pt idx="90">
                  <c:v>2002</c:v>
                </c:pt>
                <c:pt idx="91">
                  <c:v>2003</c:v>
                </c:pt>
                <c:pt idx="92">
                  <c:v>2004</c:v>
                </c:pt>
                <c:pt idx="93">
                  <c:v>2005</c:v>
                </c:pt>
                <c:pt idx="94">
                  <c:v>2006</c:v>
                </c:pt>
                <c:pt idx="95">
                  <c:v>2007</c:v>
                </c:pt>
                <c:pt idx="96">
                  <c:v>2008</c:v>
                </c:pt>
                <c:pt idx="97">
                  <c:v>2009</c:v>
                </c:pt>
                <c:pt idx="98">
                  <c:v>2010</c:v>
                </c:pt>
                <c:pt idx="99">
                  <c:v>2011</c:v>
                </c:pt>
                <c:pt idx="100">
                  <c:v>2012</c:v>
                </c:pt>
                <c:pt idx="101">
                  <c:v>2013</c:v>
                </c:pt>
                <c:pt idx="102">
                  <c:v>2014</c:v>
                </c:pt>
                <c:pt idx="103">
                  <c:v>2015</c:v>
                </c:pt>
                <c:pt idx="104">
                  <c:v>2016</c:v>
                </c:pt>
                <c:pt idx="105">
                  <c:v>2017</c:v>
                </c:pt>
                <c:pt idx="106">
                  <c:v>2018</c:v>
                </c:pt>
              </c:numCache>
            </c:numRef>
          </c:cat>
          <c:val>
            <c:numRef>
              <c:f>'[2019 Engineering Report.xlsx]SWP chart 4'!$D$2:$D$108</c:f>
              <c:numCache>
                <c:formatCode>General</c:formatCode>
                <c:ptCount val="10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260</c:v>
                </c:pt>
                <c:pt idx="65">
                  <c:v>10438</c:v>
                </c:pt>
                <c:pt idx="66">
                  <c:v>5103</c:v>
                </c:pt>
                <c:pt idx="67">
                  <c:v>126</c:v>
                </c:pt>
                <c:pt idx="68">
                  <c:v>0</c:v>
                </c:pt>
                <c:pt idx="69">
                  <c:v>8494</c:v>
                </c:pt>
                <c:pt idx="70">
                  <c:v>3171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545</c:v>
                </c:pt>
                <c:pt idx="78">
                  <c:v>0</c:v>
                </c:pt>
                <c:pt idx="79">
                  <c:v>82</c:v>
                </c:pt>
                <c:pt idx="80">
                  <c:v>0</c:v>
                </c:pt>
                <c:pt idx="81">
                  <c:v>0</c:v>
                </c:pt>
                <c:pt idx="82">
                  <c:v>1223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163</c:v>
                </c:pt>
                <c:pt idx="87">
                  <c:v>0</c:v>
                </c:pt>
                <c:pt idx="88">
                  <c:v>99</c:v>
                </c:pt>
                <c:pt idx="89">
                  <c:v>8615</c:v>
                </c:pt>
                <c:pt idx="90">
                  <c:v>7433</c:v>
                </c:pt>
                <c:pt idx="91">
                  <c:v>1791</c:v>
                </c:pt>
                <c:pt idx="92">
                  <c:v>3</c:v>
                </c:pt>
                <c:pt idx="93">
                  <c:v>2096</c:v>
                </c:pt>
                <c:pt idx="94">
                  <c:v>3782</c:v>
                </c:pt>
                <c:pt idx="95">
                  <c:v>1994</c:v>
                </c:pt>
                <c:pt idx="96">
                  <c:v>0</c:v>
                </c:pt>
                <c:pt idx="97">
                  <c:v>2704</c:v>
                </c:pt>
                <c:pt idx="98">
                  <c:v>676</c:v>
                </c:pt>
                <c:pt idx="99">
                  <c:v>2224</c:v>
                </c:pt>
                <c:pt idx="100">
                  <c:v>1113</c:v>
                </c:pt>
                <c:pt idx="101">
                  <c:v>0</c:v>
                </c:pt>
                <c:pt idx="102">
                  <c:v>19</c:v>
                </c:pt>
                <c:pt idx="103">
                  <c:v>61</c:v>
                </c:pt>
                <c:pt idx="104">
                  <c:v>5899</c:v>
                </c:pt>
                <c:pt idx="105">
                  <c:v>24303</c:v>
                </c:pt>
                <c:pt idx="106">
                  <c:v>4076</c:v>
                </c:pt>
              </c:numCache>
            </c:numRef>
          </c:val>
        </c:ser>
        <c:gapWidth val="75"/>
        <c:axId val="134433408"/>
        <c:axId val="134435200"/>
      </c:barChart>
      <c:catAx>
        <c:axId val="134433408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 sz="7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34435200"/>
        <c:crosses val="autoZero"/>
        <c:auto val="1"/>
        <c:lblAlgn val="ctr"/>
        <c:lblOffset val="100"/>
        <c:tickLblSkip val="4"/>
      </c:catAx>
      <c:valAx>
        <c:axId val="134435200"/>
        <c:scaling>
          <c:orientation val="minMax"/>
          <c:max val="70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100" b="1"/>
                </a:pPr>
                <a:r>
                  <a:rPr lang="en-US" sz="1100" b="1"/>
                  <a:t>Acre-Feet</a:t>
                </a:r>
              </a:p>
            </c:rich>
          </c:tx>
          <c:layout/>
        </c:title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34433408"/>
        <c:crosses val="autoZero"/>
        <c:crossBetween val="between"/>
        <c:dispUnits>
          <c:builtInUnit val="thousands"/>
          <c:dispUnitsLbl>
            <c:layout/>
            <c:txPr>
              <a:bodyPr rot="-540000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</c:dispUnitsLbl>
        </c:dispUnits>
      </c:valAx>
    </c:plotArea>
    <c:plotVisOnly val="1"/>
    <c:dispBlanksAs val="gap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9.1421369203849662E-2"/>
          <c:y val="1.9378674846229543E-2"/>
          <c:w val="0.85081692913385831"/>
          <c:h val="0.75163720717483706"/>
        </c:manualLayout>
      </c:layout>
      <c:barChart>
        <c:barDir val="col"/>
        <c:grouping val="clustered"/>
        <c:ser>
          <c:idx val="1"/>
          <c:order val="0"/>
          <c:tx>
            <c:strRef>
              <c:f>'Data for chart 5'!$C$1</c:f>
              <c:strCache>
                <c:ptCount val="1"/>
                <c:pt idx="0">
                  <c:v>SBVWCD Recharge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cat>
            <c:strRef>
              <c:f>'Data for chart 5'!$B$2:$B$26</c:f>
              <c:strCache>
                <c:ptCount val="25"/>
                <c:pt idx="0">
                  <c:v>1994-1995</c:v>
                </c:pt>
                <c:pt idx="1">
                  <c:v>1995-1996</c:v>
                </c:pt>
                <c:pt idx="2">
                  <c:v>1996-1997</c:v>
                </c:pt>
                <c:pt idx="3">
                  <c:v>1997-1998</c:v>
                </c:pt>
                <c:pt idx="4">
                  <c:v>1998-1999</c:v>
                </c:pt>
                <c:pt idx="5">
                  <c:v>1999-2000</c:v>
                </c:pt>
                <c:pt idx="6">
                  <c:v>2000-2001</c:v>
                </c:pt>
                <c:pt idx="7">
                  <c:v>2001-2002</c:v>
                </c:pt>
                <c:pt idx="8">
                  <c:v>2002-2003</c:v>
                </c:pt>
                <c:pt idx="9">
                  <c:v>2003-2004</c:v>
                </c:pt>
                <c:pt idx="10">
                  <c:v>2004-2005</c:v>
                </c:pt>
                <c:pt idx="11">
                  <c:v>2005-2006</c:v>
                </c:pt>
                <c:pt idx="12">
                  <c:v>2006-2007</c:v>
                </c:pt>
                <c:pt idx="13">
                  <c:v>2007-2008</c:v>
                </c:pt>
                <c:pt idx="14">
                  <c:v>2008-2009</c:v>
                </c:pt>
                <c:pt idx="15">
                  <c:v>2009-2010</c:v>
                </c:pt>
                <c:pt idx="16">
                  <c:v>2010-2011</c:v>
                </c:pt>
                <c:pt idx="17">
                  <c:v>2011-2012</c:v>
                </c:pt>
                <c:pt idx="18">
                  <c:v>2012-2013</c:v>
                </c:pt>
                <c:pt idx="19">
                  <c:v>2013-2014</c:v>
                </c:pt>
                <c:pt idx="20">
                  <c:v>2014-2015</c:v>
                </c:pt>
                <c:pt idx="21">
                  <c:v>2015-2016</c:v>
                </c:pt>
                <c:pt idx="22">
                  <c:v>2016-2017</c:v>
                </c:pt>
                <c:pt idx="23">
                  <c:v>2017-2018</c:v>
                </c:pt>
                <c:pt idx="24">
                  <c:v>2018-2019</c:v>
                </c:pt>
              </c:strCache>
            </c:strRef>
          </c:cat>
          <c:val>
            <c:numRef>
              <c:f>'Data for chart 5'!$C$2:$C$26</c:f>
              <c:numCache>
                <c:formatCode>#,##0</c:formatCode>
                <c:ptCount val="25"/>
                <c:pt idx="0">
                  <c:v>11308</c:v>
                </c:pt>
                <c:pt idx="1">
                  <c:v>19822</c:v>
                </c:pt>
                <c:pt idx="2">
                  <c:v>13041</c:v>
                </c:pt>
                <c:pt idx="3">
                  <c:v>10163</c:v>
                </c:pt>
                <c:pt idx="4">
                  <c:v>39306</c:v>
                </c:pt>
                <c:pt idx="5">
                  <c:v>6142</c:v>
                </c:pt>
                <c:pt idx="6">
                  <c:v>14486</c:v>
                </c:pt>
                <c:pt idx="7">
                  <c:v>10901</c:v>
                </c:pt>
                <c:pt idx="8">
                  <c:v>3155</c:v>
                </c:pt>
                <c:pt idx="9">
                  <c:v>10732</c:v>
                </c:pt>
                <c:pt idx="10">
                  <c:v>5029.8</c:v>
                </c:pt>
                <c:pt idx="11">
                  <c:v>31624</c:v>
                </c:pt>
                <c:pt idx="12">
                  <c:v>16787.057645119581</c:v>
                </c:pt>
                <c:pt idx="13">
                  <c:v>4004.3100000000022</c:v>
                </c:pt>
                <c:pt idx="14">
                  <c:v>20521.05</c:v>
                </c:pt>
                <c:pt idx="15">
                  <c:v>8065</c:v>
                </c:pt>
                <c:pt idx="16">
                  <c:v>23625.899419999972</c:v>
                </c:pt>
                <c:pt idx="17">
                  <c:v>53562.418700000002</c:v>
                </c:pt>
                <c:pt idx="18">
                  <c:v>13444</c:v>
                </c:pt>
                <c:pt idx="19">
                  <c:v>6116</c:v>
                </c:pt>
                <c:pt idx="20">
                  <c:v>2686</c:v>
                </c:pt>
                <c:pt idx="21">
                  <c:v>10176</c:v>
                </c:pt>
                <c:pt idx="22">
                  <c:v>50063</c:v>
                </c:pt>
                <c:pt idx="23">
                  <c:v>8693</c:v>
                </c:pt>
                <c:pt idx="24">
                  <c:v>74982.799999999988</c:v>
                </c:pt>
              </c:numCache>
            </c:numRef>
          </c:val>
        </c:ser>
        <c:ser>
          <c:idx val="2"/>
          <c:order val="1"/>
          <c:tx>
            <c:strRef>
              <c:f>'Data for chart 5'!$D$1</c:f>
              <c:strCache>
                <c:ptCount val="1"/>
                <c:pt idx="0">
                  <c:v>District Production</c:v>
                </c:pt>
              </c:strCache>
            </c:strRef>
          </c:tx>
          <c:spPr>
            <a:solidFill>
              <a:srgbClr val="1BD37B"/>
            </a:solidFill>
          </c:spPr>
          <c:cat>
            <c:strRef>
              <c:f>'Data for chart 5'!$B$2:$B$26</c:f>
              <c:strCache>
                <c:ptCount val="25"/>
                <c:pt idx="0">
                  <c:v>1994-1995</c:v>
                </c:pt>
                <c:pt idx="1">
                  <c:v>1995-1996</c:v>
                </c:pt>
                <c:pt idx="2">
                  <c:v>1996-1997</c:v>
                </c:pt>
                <c:pt idx="3">
                  <c:v>1997-1998</c:v>
                </c:pt>
                <c:pt idx="4">
                  <c:v>1998-1999</c:v>
                </c:pt>
                <c:pt idx="5">
                  <c:v>1999-2000</c:v>
                </c:pt>
                <c:pt idx="6">
                  <c:v>2000-2001</c:v>
                </c:pt>
                <c:pt idx="7">
                  <c:v>2001-2002</c:v>
                </c:pt>
                <c:pt idx="8">
                  <c:v>2002-2003</c:v>
                </c:pt>
                <c:pt idx="9">
                  <c:v>2003-2004</c:v>
                </c:pt>
                <c:pt idx="10">
                  <c:v>2004-2005</c:v>
                </c:pt>
                <c:pt idx="11">
                  <c:v>2005-2006</c:v>
                </c:pt>
                <c:pt idx="12">
                  <c:v>2006-2007</c:v>
                </c:pt>
                <c:pt idx="13">
                  <c:v>2007-2008</c:v>
                </c:pt>
                <c:pt idx="14">
                  <c:v>2008-2009</c:v>
                </c:pt>
                <c:pt idx="15">
                  <c:v>2009-2010</c:v>
                </c:pt>
                <c:pt idx="16">
                  <c:v>2010-2011</c:v>
                </c:pt>
                <c:pt idx="17">
                  <c:v>2011-2012</c:v>
                </c:pt>
                <c:pt idx="18">
                  <c:v>2012-2013</c:v>
                </c:pt>
                <c:pt idx="19">
                  <c:v>2013-2014</c:v>
                </c:pt>
                <c:pt idx="20">
                  <c:v>2014-2015</c:v>
                </c:pt>
                <c:pt idx="21">
                  <c:v>2015-2016</c:v>
                </c:pt>
                <c:pt idx="22">
                  <c:v>2016-2017</c:v>
                </c:pt>
                <c:pt idx="23">
                  <c:v>2017-2018</c:v>
                </c:pt>
                <c:pt idx="24">
                  <c:v>2018-2019</c:v>
                </c:pt>
              </c:strCache>
            </c:strRef>
          </c:cat>
          <c:val>
            <c:numRef>
              <c:f>'Data for chart 5'!$D$2:$D$26</c:f>
              <c:numCache>
                <c:formatCode>0</c:formatCode>
                <c:ptCount val="25"/>
                <c:pt idx="0">
                  <c:v>90988</c:v>
                </c:pt>
                <c:pt idx="1">
                  <c:v>89346</c:v>
                </c:pt>
                <c:pt idx="2">
                  <c:v>103928</c:v>
                </c:pt>
                <c:pt idx="3">
                  <c:v>100744</c:v>
                </c:pt>
                <c:pt idx="4">
                  <c:v>89608</c:v>
                </c:pt>
                <c:pt idx="5">
                  <c:v>105582</c:v>
                </c:pt>
                <c:pt idx="6">
                  <c:v>103860</c:v>
                </c:pt>
                <c:pt idx="7">
                  <c:v>92602</c:v>
                </c:pt>
                <c:pt idx="8">
                  <c:v>111091</c:v>
                </c:pt>
                <c:pt idx="9">
                  <c:v>97218</c:v>
                </c:pt>
                <c:pt idx="10">
                  <c:v>85404</c:v>
                </c:pt>
                <c:pt idx="11">
                  <c:v>89127</c:v>
                </c:pt>
                <c:pt idx="12">
                  <c:v>84292</c:v>
                </c:pt>
                <c:pt idx="13">
                  <c:v>93376</c:v>
                </c:pt>
                <c:pt idx="14">
                  <c:v>81440</c:v>
                </c:pt>
                <c:pt idx="15">
                  <c:v>76485</c:v>
                </c:pt>
                <c:pt idx="16">
                  <c:v>65320</c:v>
                </c:pt>
                <c:pt idx="17" formatCode="General">
                  <c:v>60000</c:v>
                </c:pt>
                <c:pt idx="18">
                  <c:v>50241</c:v>
                </c:pt>
                <c:pt idx="19">
                  <c:v>85469</c:v>
                </c:pt>
                <c:pt idx="20">
                  <c:v>96704</c:v>
                </c:pt>
                <c:pt idx="21">
                  <c:v>80375</c:v>
                </c:pt>
                <c:pt idx="22">
                  <c:v>81118</c:v>
                </c:pt>
                <c:pt idx="23">
                  <c:v>82776</c:v>
                </c:pt>
                <c:pt idx="24">
                  <c:v>75062.093290251374</c:v>
                </c:pt>
              </c:numCache>
            </c:numRef>
          </c:val>
        </c:ser>
        <c:axId val="134772608"/>
        <c:axId val="134774144"/>
      </c:barChart>
      <c:lineChart>
        <c:grouping val="standard"/>
        <c:ser>
          <c:idx val="0"/>
          <c:order val="2"/>
          <c:tx>
            <c:strRef>
              <c:f>'Data for chart 5'!$E$1</c:f>
              <c:strCache>
                <c:ptCount val="1"/>
                <c:pt idx="0">
                  <c:v>% of Production Recharged</c:v>
                </c:pt>
              </c:strCache>
            </c:strRef>
          </c:tx>
          <c:spPr>
            <a:ln>
              <a:noFill/>
            </a:ln>
          </c:spPr>
          <c:marker>
            <c:spPr>
              <a:solidFill>
                <a:srgbClr val="00B0F0"/>
              </a:solidFill>
            </c:spPr>
          </c:marker>
          <c:dLbls>
            <c:dLbl>
              <c:idx val="0"/>
              <c:layout>
                <c:manualLayout>
                  <c:x val="-4.1100922181714607E-2"/>
                  <c:y val="-3.2851001308866812E-2"/>
                </c:manualLayout>
              </c:layout>
              <c:showVal val="1"/>
            </c:dLbl>
            <c:dLbl>
              <c:idx val="1"/>
              <c:layout>
                <c:manualLayout>
                  <c:x val="-4.1100922181714607E-2"/>
                  <c:y val="-3.6136101439753411E-2"/>
                </c:manualLayout>
              </c:layout>
              <c:showVal val="1"/>
            </c:dLbl>
            <c:dLbl>
              <c:idx val="2"/>
              <c:layout>
                <c:manualLayout>
                  <c:x val="-4.6238537454428984E-2"/>
                  <c:y val="-4.2706301701527123E-2"/>
                </c:manualLayout>
              </c:layout>
              <c:showVal val="1"/>
            </c:dLbl>
            <c:dLbl>
              <c:idx val="3"/>
              <c:layout>
                <c:manualLayout>
                  <c:x val="-4.8807345090786096E-2"/>
                  <c:y val="-4.9276501963300023E-2"/>
                </c:manualLayout>
              </c:layout>
              <c:showVal val="1"/>
            </c:dLbl>
            <c:dLbl>
              <c:idx val="4"/>
              <c:layout>
                <c:manualLayout>
                  <c:x val="-3.8532114545357501E-2"/>
                  <c:y val="-3.9421201570640052E-2"/>
                </c:manualLayout>
              </c:layout>
              <c:showVal val="1"/>
            </c:dLbl>
            <c:dLbl>
              <c:idx val="5"/>
              <c:layout>
                <c:manualLayout>
                  <c:x val="-4.6238537454428984E-2"/>
                  <c:y val="-4.9276501963300023E-2"/>
                </c:manualLayout>
              </c:layout>
              <c:showVal val="1"/>
            </c:dLbl>
            <c:dLbl>
              <c:idx val="6"/>
              <c:layout>
                <c:manualLayout>
                  <c:x val="-3.8532114545357411E-2"/>
                  <c:y val="-4.9276501963300023E-2"/>
                </c:manualLayout>
              </c:layout>
              <c:showVal val="1"/>
            </c:dLbl>
            <c:dLbl>
              <c:idx val="7"/>
              <c:layout>
                <c:manualLayout>
                  <c:x val="-3.5963306909000292E-2"/>
                  <c:y val="-3.6136101439753411E-2"/>
                </c:manualLayout>
              </c:layout>
              <c:showVal val="1"/>
            </c:dLbl>
            <c:dLbl>
              <c:idx val="8"/>
              <c:layout>
                <c:manualLayout>
                  <c:x val="-3.853211454535746E-2"/>
                  <c:y val="-4.5991401832415006E-2"/>
                </c:manualLayout>
              </c:layout>
              <c:showVal val="1"/>
            </c:dLbl>
            <c:dLbl>
              <c:idx val="9"/>
              <c:layout>
                <c:manualLayout>
                  <c:x val="-3.853211454535746E-2"/>
                  <c:y val="-3.9421201570640052E-2"/>
                </c:manualLayout>
              </c:layout>
              <c:showVal val="1"/>
            </c:dLbl>
            <c:dLbl>
              <c:idx val="10"/>
              <c:layout>
                <c:manualLayout>
                  <c:x val="-4.8807345090786096E-2"/>
                  <c:y val="-3.9421201570640052E-2"/>
                </c:manualLayout>
              </c:layout>
              <c:showVal val="1"/>
            </c:dLbl>
            <c:dLbl>
              <c:idx val="11"/>
              <c:layout>
                <c:manualLayout>
                  <c:x val="-4.1100922181714607E-2"/>
                  <c:y val="-4.2706301701527123E-2"/>
                </c:manualLayout>
              </c:layout>
              <c:showVal val="1"/>
            </c:dLbl>
            <c:dLbl>
              <c:idx val="12"/>
              <c:layout>
                <c:manualLayout>
                  <c:x val="-4.8807345090786096E-2"/>
                  <c:y val="-4.5991401832415006E-2"/>
                </c:manualLayout>
              </c:layout>
              <c:showVal val="1"/>
            </c:dLbl>
            <c:dLbl>
              <c:idx val="13"/>
              <c:layout>
                <c:manualLayout>
                  <c:x val="-4.3669729818071802E-2"/>
                  <c:y val="-4.5991401832415006E-2"/>
                </c:manualLayout>
              </c:layout>
              <c:showVal val="1"/>
            </c:dLbl>
            <c:dLbl>
              <c:idx val="14"/>
              <c:layout>
                <c:manualLayout>
                  <c:x val="-4.6238537454428984E-2"/>
                  <c:y val="-4.9276501963300023E-2"/>
                </c:manualLayout>
              </c:layout>
              <c:showVal val="1"/>
            </c:dLbl>
            <c:dLbl>
              <c:idx val="15"/>
              <c:layout>
                <c:manualLayout>
                  <c:x val="-4.3669729818071802E-2"/>
                  <c:y val="-4.5991401832415006E-2"/>
                </c:manualLayout>
              </c:layout>
              <c:showVal val="1"/>
            </c:dLbl>
            <c:dLbl>
              <c:idx val="16"/>
              <c:layout>
                <c:manualLayout>
                  <c:x val="-4.6238537454429039E-2"/>
                  <c:y val="-4.5991401832415006E-2"/>
                </c:manualLayout>
              </c:layout>
              <c:showVal val="1"/>
            </c:dLbl>
            <c:dLbl>
              <c:idx val="17"/>
              <c:layout>
                <c:manualLayout>
                  <c:x val="-4.8807345090786006E-2"/>
                  <c:y val="-4.5991401832415006E-2"/>
                </c:manualLayout>
              </c:layout>
              <c:showVal val="1"/>
            </c:dLbl>
            <c:dLbl>
              <c:idx val="18"/>
              <c:layout>
                <c:manualLayout>
                  <c:x val="-2.8287263333647637E-2"/>
                  <c:y val="-3.9421182759517802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'Data for chart 5'!$B$2:$B$26</c:f>
              <c:strCache>
                <c:ptCount val="25"/>
                <c:pt idx="0">
                  <c:v>1994-1995</c:v>
                </c:pt>
                <c:pt idx="1">
                  <c:v>1995-1996</c:v>
                </c:pt>
                <c:pt idx="2">
                  <c:v>1996-1997</c:v>
                </c:pt>
                <c:pt idx="3">
                  <c:v>1997-1998</c:v>
                </c:pt>
                <c:pt idx="4">
                  <c:v>1998-1999</c:v>
                </c:pt>
                <c:pt idx="5">
                  <c:v>1999-2000</c:v>
                </c:pt>
                <c:pt idx="6">
                  <c:v>2000-2001</c:v>
                </c:pt>
                <c:pt idx="7">
                  <c:v>2001-2002</c:v>
                </c:pt>
                <c:pt idx="8">
                  <c:v>2002-2003</c:v>
                </c:pt>
                <c:pt idx="9">
                  <c:v>2003-2004</c:v>
                </c:pt>
                <c:pt idx="10">
                  <c:v>2004-2005</c:v>
                </c:pt>
                <c:pt idx="11">
                  <c:v>2005-2006</c:v>
                </c:pt>
                <c:pt idx="12">
                  <c:v>2006-2007</c:v>
                </c:pt>
                <c:pt idx="13">
                  <c:v>2007-2008</c:v>
                </c:pt>
                <c:pt idx="14">
                  <c:v>2008-2009</c:v>
                </c:pt>
                <c:pt idx="15">
                  <c:v>2009-2010</c:v>
                </c:pt>
                <c:pt idx="16">
                  <c:v>2010-2011</c:v>
                </c:pt>
                <c:pt idx="17">
                  <c:v>2011-2012</c:v>
                </c:pt>
                <c:pt idx="18">
                  <c:v>2012-2013</c:v>
                </c:pt>
                <c:pt idx="19">
                  <c:v>2013-2014</c:v>
                </c:pt>
                <c:pt idx="20">
                  <c:v>2014-2015</c:v>
                </c:pt>
                <c:pt idx="21">
                  <c:v>2015-2016</c:v>
                </c:pt>
                <c:pt idx="22">
                  <c:v>2016-2017</c:v>
                </c:pt>
                <c:pt idx="23">
                  <c:v>2017-2018</c:v>
                </c:pt>
                <c:pt idx="24">
                  <c:v>2018-2019</c:v>
                </c:pt>
              </c:strCache>
            </c:strRef>
          </c:cat>
          <c:val>
            <c:numRef>
              <c:f>'Data for chart 5'!$E$2:$E$26</c:f>
              <c:numCache>
                <c:formatCode>0%</c:formatCode>
                <c:ptCount val="25"/>
                <c:pt idx="0">
                  <c:v>0.12428012485162897</c:v>
                </c:pt>
                <c:pt idx="1">
                  <c:v>0.22185660242204464</c:v>
                </c:pt>
                <c:pt idx="2">
                  <c:v>0.1254811023015934</c:v>
                </c:pt>
                <c:pt idx="3">
                  <c:v>0.10087945684110218</c:v>
                </c:pt>
                <c:pt idx="4">
                  <c:v>0.43864387108293945</c:v>
                </c:pt>
                <c:pt idx="5">
                  <c:v>5.8172794605141132E-2</c:v>
                </c:pt>
                <c:pt idx="6">
                  <c:v>0.13947621798575005</c:v>
                </c:pt>
                <c:pt idx="7">
                  <c:v>0.11771883976587978</c:v>
                </c:pt>
                <c:pt idx="8">
                  <c:v>2.8400140425417053E-2</c:v>
                </c:pt>
                <c:pt idx="9">
                  <c:v>0.11039107984118172</c:v>
                </c:pt>
                <c:pt idx="10">
                  <c:v>5.8894196993115142E-2</c:v>
                </c:pt>
                <c:pt idx="11">
                  <c:v>0.35481952719153581</c:v>
                </c:pt>
                <c:pt idx="12">
                  <c:v>0.19915362840031767</c:v>
                </c:pt>
                <c:pt idx="13">
                  <c:v>4.2883717443454421E-2</c:v>
                </c:pt>
                <c:pt idx="14">
                  <c:v>0.25197752946954832</c:v>
                </c:pt>
                <c:pt idx="15">
                  <c:v>0.10544551219193306</c:v>
                </c:pt>
                <c:pt idx="16">
                  <c:v>0.36169472473974323</c:v>
                </c:pt>
                <c:pt idx="17">
                  <c:v>0.89270697833333335</c:v>
                </c:pt>
                <c:pt idx="18">
                  <c:v>0.26759021516291481</c:v>
                </c:pt>
                <c:pt idx="19">
                  <c:v>7.1558108787981606E-2</c:v>
                </c:pt>
                <c:pt idx="20">
                  <c:v>2.7775479814692281E-2</c:v>
                </c:pt>
                <c:pt idx="21">
                  <c:v>0.12660653188180404</c:v>
                </c:pt>
                <c:pt idx="22">
                  <c:v>0.61716265193915032</c:v>
                </c:pt>
                <c:pt idx="23">
                  <c:v>0.10501836281047637</c:v>
                </c:pt>
                <c:pt idx="24">
                  <c:v>0.99894363070924796</c:v>
                </c:pt>
              </c:numCache>
            </c:numRef>
          </c:val>
        </c:ser>
        <c:marker val="1"/>
        <c:axId val="134793856"/>
        <c:axId val="134792320"/>
      </c:lineChart>
      <c:catAx>
        <c:axId val="134772608"/>
        <c:scaling>
          <c:orientation val="minMax"/>
        </c:scaling>
        <c:axPos val="b"/>
        <c:numFmt formatCode="General" sourceLinked="1"/>
        <c:tickLblPos val="nextTo"/>
        <c:crossAx val="134774144"/>
        <c:crosses val="autoZero"/>
        <c:auto val="1"/>
        <c:lblAlgn val="ctr"/>
        <c:lblOffset val="100"/>
      </c:catAx>
      <c:valAx>
        <c:axId val="134774144"/>
        <c:scaling>
          <c:orientation val="minMax"/>
        </c:scaling>
        <c:axPos val="l"/>
        <c:majorGridlines/>
        <c:numFmt formatCode="#,##0" sourceLinked="1"/>
        <c:tickLblPos val="nextTo"/>
        <c:crossAx val="134772608"/>
        <c:crosses val="autoZero"/>
        <c:crossBetween val="between"/>
      </c:valAx>
      <c:valAx>
        <c:axId val="134792320"/>
        <c:scaling>
          <c:orientation val="minMax"/>
          <c:max val="1"/>
        </c:scaling>
        <c:axPos val="r"/>
        <c:numFmt formatCode="0%" sourceLinked="1"/>
        <c:tickLblPos val="nextTo"/>
        <c:crossAx val="134793856"/>
        <c:crosses val="max"/>
        <c:crossBetween val="between"/>
      </c:valAx>
      <c:catAx>
        <c:axId val="134793856"/>
        <c:scaling>
          <c:orientation val="minMax"/>
        </c:scaling>
        <c:delete val="1"/>
        <c:axPos val="b"/>
        <c:tickLblPos val="none"/>
        <c:crossAx val="134792320"/>
        <c:crosses val="autoZero"/>
        <c:auto val="1"/>
        <c:lblAlgn val="ctr"/>
        <c:lblOffset val="100"/>
      </c:catAx>
    </c:plotArea>
    <c:legend>
      <c:legendPos val="r"/>
      <c:layout>
        <c:manualLayout>
          <c:xMode val="edge"/>
          <c:yMode val="edge"/>
          <c:x val="0.68092191601050034"/>
          <c:y val="2.9553985546327256E-2"/>
          <c:w val="0.22747426130252746"/>
          <c:h val="0.13712561309860066"/>
        </c:manualLayout>
      </c:layout>
      <c:txPr>
        <a:bodyPr/>
        <a:lstStyle/>
        <a:p>
          <a:pPr>
            <a:defRPr sz="1200" b="1"/>
          </a:pPr>
          <a:endParaRPr lang="en-US"/>
        </a:p>
      </c:txPr>
    </c:legend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0.55177</cdr:x>
      <cdr:y>0.06928</cdr:y>
    </cdr:from>
    <cdr:to>
      <cdr:x>0.68794</cdr:x>
      <cdr:y>0.32026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05226" y="25241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0.14775</cdr:x>
      <cdr:y>0.0228</cdr:y>
    </cdr:from>
    <cdr:to>
      <cdr:x>0.60543</cdr:x>
      <cdr:y>0.16821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4733" y="104676"/>
          <a:ext cx="4010692" cy="66758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dirty="0"/>
            <a:t>District Production</a:t>
          </a:r>
          <a:r>
            <a:rPr lang="en-US" sz="1600" b="1" baseline="0" dirty="0"/>
            <a:t> and Recharge 1993-2019</a:t>
          </a:r>
          <a:endParaRPr lang="en-US" sz="1600" b="1" dirty="0"/>
        </a:p>
      </cdr:txBody>
    </cdr:sp>
  </cdr:relSizeAnchor>
  <cdr:relSizeAnchor xmlns:cdr="http://schemas.openxmlformats.org/drawingml/2006/chartDrawing">
    <cdr:from>
      <cdr:x>0.29783</cdr:x>
      <cdr:y>0.89175</cdr:y>
    </cdr:from>
    <cdr:to>
      <cdr:x>0.67283</cdr:x>
      <cdr:y>0.98133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609885" y="4094060"/>
          <a:ext cx="3286090" cy="4112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0" dirty="0"/>
            <a:t>Average 1995-2019 -</a:t>
          </a:r>
          <a:r>
            <a:rPr lang="en-US" sz="1400" b="0" baseline="0" dirty="0"/>
            <a:t> </a:t>
          </a:r>
          <a:r>
            <a:rPr lang="en-US" sz="1400" dirty="0" smtClean="0">
              <a:solidFill>
                <a:srgbClr val="FF0000"/>
              </a:solidFill>
            </a:rPr>
            <a:t>22</a:t>
          </a:r>
          <a:r>
            <a:rPr lang="en-US" sz="1400" b="0" baseline="0" dirty="0" smtClean="0"/>
            <a:t>% </a:t>
          </a:r>
          <a:endParaRPr lang="en-US" sz="1400" b="0" baseline="0" dirty="0"/>
        </a:p>
        <a:p xmlns:a="http://schemas.openxmlformats.org/drawingml/2006/main">
          <a:pPr algn="ctr"/>
          <a:r>
            <a:rPr lang="en-US" sz="1400" b="0" baseline="0" dirty="0"/>
            <a:t>5 year rolling average - </a:t>
          </a:r>
          <a:r>
            <a:rPr lang="en-US" sz="1400" b="0" baseline="0" dirty="0" smtClean="0">
              <a:solidFill>
                <a:srgbClr val="FF0000"/>
              </a:solidFill>
            </a:rPr>
            <a:t>35</a:t>
          </a:r>
          <a:r>
            <a:rPr lang="en-US" sz="1400" b="0" baseline="0" dirty="0" smtClean="0"/>
            <a:t>%</a:t>
          </a:r>
          <a:endParaRPr lang="en-US" sz="1400" b="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8131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8131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A2D1F8C0-49A4-4A06-AA50-9137C39DD8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5937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1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1823"/>
            <a:ext cx="561848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1" y="884203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8196159A-FEEF-4B1E-A508-B5692B8E6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81135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4D3B0C-783B-4DD4-BA27-C909C4A0A60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288D1-8444-4C44-B1B3-762181A689A8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CE4BAA-4BAA-4D01-91EF-9CFE390C0E34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DCBC9C-12AC-4E8E-9E26-26446FF6561A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D21BEE-B5E1-485E-A647-563C40F60553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DFCFF3-2E37-4029-A521-2D4CB7788924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50C03C-63FD-4AC8-9AF3-AF2818763C6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B0F6D2-DBA7-4126-8DE6-7E3EB385956C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B0F6D2-DBA7-4126-8DE6-7E3EB385956C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96159A-FEEF-4B1E-A508-B5692B8E693A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6315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12EB8F-D4BA-4E4F-80C1-44F22A94CCD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DD3FEE-56E4-4EA6-A606-A9406A42D6DF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DD3FEE-56E4-4EA6-A606-A9406A42D6DF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98ECF6-E8F4-4711-8CA5-AFF6F16F136D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8F618-7DB5-4C1E-A7F8-86B38140218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96159A-FEEF-4B1E-A508-B5692B8E693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337386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F283E1-B8F4-412F-A55A-E746416C3204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6B25B9-152F-4FBB-B24D-CC1E73A853C2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2" Type="http://schemas.openxmlformats.org/officeDocument/2006/relationships/slideMaster" Target="../slideMasters/slideMaster1.xml"/><Relationship Id="rId1" Type="http://schemas.openxmlformats.org/officeDocument/2006/relationships/video" Target="../media/media1.wmv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Underwater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b="17288"/>
          <a:stretch/>
        </p:blipFill>
        <p:spPr>
          <a:xfrm>
            <a:off x="3628" y="0"/>
            <a:ext cx="9140372" cy="5040087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762000"/>
            <a:ext cx="86868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787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29B68-66D5-4A32-80BA-A4C3460F73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1333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69488"/>
            <a:ext cx="8686800" cy="4922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7FAEA6-8AFF-418A-ADC8-27C4F5F586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611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Underwater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69492" b="17288"/>
          <a:stretch/>
        </p:blipFill>
        <p:spPr>
          <a:xfrm>
            <a:off x="3628" y="5943600"/>
            <a:ext cx="9140372" cy="805542"/>
          </a:xfrm>
          <a:prstGeom prst="rect">
            <a:avLst/>
          </a:prstGeom>
          <a:effectLst/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6348" y="79956"/>
            <a:ext cx="2057400" cy="5851525"/>
          </a:xfrm>
        </p:spPr>
        <p:txBody>
          <a:bodyPr vert="eaVert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79956"/>
            <a:ext cx="6465348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E59DF1-C87E-4DAF-9D86-28585E473C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917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80246"/>
            <a:ext cx="86868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25790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Underwater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33942" b="17288"/>
          <a:stretch/>
        </p:blipFill>
        <p:spPr>
          <a:xfrm>
            <a:off x="3628" y="0"/>
            <a:ext cx="9140372" cy="2971800"/>
          </a:xfrm>
          <a:prstGeom prst="rect">
            <a:avLst/>
          </a:prstGeom>
          <a:effectLst>
            <a:reflection blurRad="6350" stA="50000" endPos="95000" dist="1016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624387"/>
            <a:ext cx="8686799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  <a:effectLst>
                  <a:reflection blurRad="6350" stA="250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3124200"/>
            <a:ext cx="86867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C7F711-5E19-4D33-B9CE-85F208C9319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421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0254" y="1371600"/>
            <a:ext cx="4255546" cy="49377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93776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2A8832-7C5E-4899-982C-265346154C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9675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374960"/>
            <a:ext cx="42687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" y="2014722"/>
            <a:ext cx="4268788" cy="42976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74960"/>
            <a:ext cx="42703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14722"/>
            <a:ext cx="4270375" cy="42976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5585C4-9149-45A5-9AE3-20CD592A854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58344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3926"/>
            <a:ext cx="8686800" cy="1143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85A65A-311B-4FEA-83D2-6D25B19F92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0625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Underwater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69492" b="17288"/>
          <a:stretch/>
        </p:blipFill>
        <p:spPr>
          <a:xfrm>
            <a:off x="3628" y="5943600"/>
            <a:ext cx="9140372" cy="805542"/>
          </a:xfrm>
          <a:prstGeom prst="rect">
            <a:avLst/>
          </a:prstGeom>
          <a:effectLst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0582F-99E1-48EE-B636-EE651AB972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3996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Underwater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69492" b="17288"/>
          <a:stretch/>
        </p:blipFill>
        <p:spPr>
          <a:xfrm>
            <a:off x="3628" y="5943600"/>
            <a:ext cx="9140372" cy="805542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4684"/>
            <a:ext cx="32369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4684"/>
            <a:ext cx="53403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216734"/>
            <a:ext cx="32369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0C8046-CCCD-4B49-8D26-079B18CECC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64676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nderwater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 rotWithShape="1">
          <a:blip r:embed="rId4" cstate="print">
            <a:lum bright="-10000" contrast="10000"/>
          </a:blip>
          <a:srcRect t="69492" b="17288"/>
          <a:stretch/>
        </p:blipFill>
        <p:spPr>
          <a:xfrm>
            <a:off x="3628" y="5943600"/>
            <a:ext cx="9140372" cy="805542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416425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28600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983163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A107AD-109A-4EA3-B4C2-2C0A0F1D920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417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ideo" Target="../media/media1.wm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media" Target="../media/media1.wm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Underwater.wmv">
            <a:hlinkClick r:id="" action="ppaction://media"/>
          </p:cNvPr>
          <p:cNvPicPr>
            <a:picLocks noChangeAspect="1"/>
          </p:cNvPicPr>
          <p:nvPr>
            <a:videoFile r:link="rId13"/>
            <p:extLst>
              <p:ext uri="{DAA4B4D4-6D71-4841-9C94-3DE7FCFB9230}">
                <p14:media xmlns="" xmlns:p14="http://schemas.microsoft.com/office/powerpoint/2010/main" r:embed="rId14"/>
              </p:ext>
            </p:extLst>
          </p:nvPr>
        </p:nvPicPr>
        <p:blipFill rotWithShape="1">
          <a:blip r:embed="rId15" cstate="print">
            <a:lum bright="-10000" contrast="10000"/>
          </a:blip>
          <a:srcRect t="62763" b="17288"/>
          <a:stretch/>
        </p:blipFill>
        <p:spPr>
          <a:xfrm>
            <a:off x="3628" y="0"/>
            <a:ext cx="9140372" cy="1215573"/>
          </a:xfrm>
          <a:prstGeom prst="rect">
            <a:avLst/>
          </a:prstGeom>
          <a:effectLst>
            <a:reflection blurRad="6350" stA="25000" endPos="95000" dist="101600" dir="5400000" sy="-100000" algn="bl" rotWithShape="0"/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" y="47172"/>
            <a:ext cx="86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369998"/>
            <a:ext cx="8686800" cy="4937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B7FBE4E-64EC-4EE2-8EEE-3F98DF09FA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6888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1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2590800"/>
            <a:ext cx="6400800" cy="1828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b="1" dirty="0" smtClean="0">
                <a:effectLst/>
              </a:rPr>
              <a:t>2018 – 2019</a:t>
            </a:r>
          </a:p>
          <a:p>
            <a:pPr eaLnBrk="1" hangingPunct="1">
              <a:defRPr/>
            </a:pPr>
            <a:r>
              <a:rPr lang="en-US" b="1" dirty="0" smtClean="0">
                <a:effectLst/>
              </a:rPr>
              <a:t>March</a:t>
            </a:r>
            <a:r>
              <a:rPr lang="en-US" b="1" dirty="0" smtClean="0">
                <a:effectLst/>
              </a:rPr>
              <a:t> 11, </a:t>
            </a:r>
            <a:r>
              <a:rPr lang="en-US" b="1" dirty="0" smtClean="0">
                <a:effectLst/>
              </a:rPr>
              <a:t>2020</a:t>
            </a:r>
          </a:p>
          <a:p>
            <a:pPr eaLnBrk="1" hangingPunct="1">
              <a:defRPr/>
            </a:pPr>
            <a:endParaRPr lang="en-US" sz="1800" b="1" dirty="0" smtClean="0">
              <a:effectLst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1800" y="838200"/>
            <a:ext cx="5715000" cy="1774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effectLst/>
                <a:latin typeface="+mn-lt"/>
                <a:ea typeface="+mn-ea"/>
                <a:cs typeface="+mn-cs"/>
              </a:rPr>
              <a:t>Engineering Investigation</a:t>
            </a:r>
            <a:br>
              <a:rPr lang="en-US" dirty="0" smtClean="0">
                <a:effectLst/>
                <a:latin typeface="+mn-lt"/>
                <a:ea typeface="+mn-ea"/>
                <a:cs typeface="+mn-cs"/>
              </a:rPr>
            </a:br>
            <a:r>
              <a:rPr lang="en-US" dirty="0" smtClean="0">
                <a:effectLst/>
                <a:latin typeface="+mn-lt"/>
                <a:ea typeface="+mn-ea"/>
                <a:cs typeface="+mn-cs"/>
              </a:rPr>
              <a:t>of the Bunker Hill Basin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524000" y="53340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dirty="0"/>
              <a:t>Presentation of Findings</a:t>
            </a:r>
          </a:p>
          <a:p>
            <a:pPr algn="ctr" eaLnBrk="1" hangingPunct="1"/>
            <a:r>
              <a:rPr lang="en-US" dirty="0"/>
              <a:t>SBVWCD Board of </a:t>
            </a:r>
            <a:r>
              <a:rPr lang="en-US" dirty="0" smtClean="0"/>
              <a:t>Directors &amp; BTAC</a:t>
            </a:r>
          </a:p>
          <a:p>
            <a:pPr algn="ctr" eaLnBrk="1" hangingPunct="1"/>
            <a:endParaRPr lang="en-US" dirty="0" smtClean="0"/>
          </a:p>
          <a:p>
            <a:pPr algn="ctr" eaLnBrk="1" hangingPunct="1"/>
            <a:r>
              <a:rPr lang="en-US" dirty="0" smtClean="0"/>
              <a:t>Based on Data Received through January 30, 2020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29B68-66D5-4A32-80BA-A4C3460F73BB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28600" y="228601"/>
            <a:ext cx="2514599" cy="32541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76400"/>
            <a:ext cx="8297863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Task 2: </a:t>
            </a:r>
            <a:r>
              <a:rPr lang="en-US" sz="3600" dirty="0" smtClean="0"/>
              <a:t>Accumulated Change in Storage in the Bunker Hill Basin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/>
        </p:nvSpPr>
        <p:spPr>
          <a:xfrm>
            <a:off x="1143000" y="4884717"/>
            <a:ext cx="5051638" cy="1081592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en-US" sz="4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  <a:defRPr/>
            </a:pPr>
            <a:r>
              <a:rPr lang="en-US" sz="11200" b="1" dirty="0" smtClean="0">
                <a:solidFill>
                  <a:schemeClr val="bg2">
                    <a:lumMod val="50000"/>
                  </a:schemeClr>
                </a:solidFill>
              </a:rPr>
              <a:t>-418,310 acre-ft </a:t>
            </a:r>
            <a:r>
              <a:rPr lang="en-US" sz="11200" b="1" dirty="0" smtClean="0">
                <a:solidFill>
                  <a:schemeClr val="bg2">
                    <a:lumMod val="50000"/>
                  </a:schemeClr>
                </a:solidFill>
                <a:effectLst/>
              </a:rPr>
              <a:t>(decrease)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8000" b="1" dirty="0" smtClean="0">
                <a:solidFill>
                  <a:schemeClr val="bg2">
                    <a:lumMod val="50000"/>
                  </a:schemeClr>
                </a:solidFill>
                <a:effectLst/>
              </a:rPr>
              <a:t>-from 1993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548640" y="304800"/>
            <a:ext cx="8458200" cy="60960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Water Elevations </a:t>
            </a:r>
            <a:r>
              <a:rPr kumimoji="0" lang="en-US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2018</a:t>
            </a:r>
            <a:endParaRPr kumimoji="0" lang="en-US" sz="40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" y="1280160"/>
            <a:ext cx="9143996" cy="5486398"/>
          </a:xfrm>
          <a:prstGeom prst="rect">
            <a:avLst/>
          </a:prstGeom>
          <a:noFill/>
          <a:ln w="76200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970" y="1280160"/>
            <a:ext cx="9143998" cy="5486399"/>
          </a:xfrm>
          <a:prstGeom prst="rect">
            <a:avLst/>
          </a:prstGeom>
          <a:noFill/>
          <a:ln w="76200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548640" y="301752"/>
            <a:ext cx="8458200" cy="612648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Water Elevations </a:t>
            </a:r>
            <a:r>
              <a:rPr kumimoji="0" lang="en-US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2019</a:t>
            </a:r>
            <a:endParaRPr kumimoji="0" lang="en-US" sz="4000" b="1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00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514600" y="2895600"/>
            <a:ext cx="1066800" cy="838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562600" y="4495800"/>
            <a:ext cx="1066800" cy="838200"/>
          </a:xfrm>
          <a:prstGeom prst="ellipse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981200" y="3733800"/>
            <a:ext cx="1066800" cy="8382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Task 3: Groundwater Production from the Bunker Hill Basin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idx="1"/>
          </p:nvPr>
        </p:nvSpPr>
        <p:spPr>
          <a:xfrm>
            <a:off x="2012733" y="5791200"/>
            <a:ext cx="6248400" cy="10668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  <a:defRPr/>
            </a:pP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157,354  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acre-ft</a:t>
            </a:r>
          </a:p>
          <a:p>
            <a:pPr algn="ctr">
              <a:buNone/>
              <a:defRPr/>
            </a:pPr>
            <a:r>
              <a:rPr lang="en-US" sz="3300" dirty="0" smtClean="0">
                <a:solidFill>
                  <a:schemeClr val="tx2">
                    <a:lumMod val="75000"/>
                  </a:schemeClr>
                </a:solidFill>
              </a:rPr>
              <a:t>161,708</a:t>
            </a:r>
            <a:r>
              <a:rPr lang="en-US" sz="33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acre-ft (2017-2018)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676400" y="1534946"/>
            <a:ext cx="3130616" cy="35853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Basin Production</a:t>
            </a:r>
            <a:r>
              <a:rPr lang="en-US" sz="1600" b="1" baseline="0" dirty="0" smtClean="0"/>
              <a:t> (Acre</a:t>
            </a:r>
            <a:r>
              <a:rPr lang="en-US" sz="1600" b="1" dirty="0" smtClean="0"/>
              <a:t> Feet)</a:t>
            </a:r>
            <a:r>
              <a:rPr lang="en-US" sz="1600" b="1" baseline="0" dirty="0" smtClean="0"/>
              <a:t> </a:t>
            </a:r>
            <a:endParaRPr lang="en-US" sz="1600" b="1" dirty="0"/>
          </a:p>
        </p:txBody>
      </p:sp>
      <p:graphicFrame>
        <p:nvGraphicFramePr>
          <p:cNvPr id="10" name="Chart 9"/>
          <p:cNvGraphicFramePr/>
          <p:nvPr/>
        </p:nvGraphicFramePr>
        <p:xfrm>
          <a:off x="685800" y="1371600"/>
          <a:ext cx="7355416" cy="4901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295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Task 4: Estimated Annual Change in Storage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3276600"/>
            <a:ext cx="8229600" cy="13716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27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,658 acre-ft (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in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crease)</a:t>
            </a:r>
          </a:p>
          <a:p>
            <a:pPr algn="ctr">
              <a:buNone/>
              <a:defRPr/>
            </a:pPr>
            <a:r>
              <a:rPr lang="en-US" sz="3500" dirty="0" smtClean="0">
                <a:solidFill>
                  <a:schemeClr val="tx2">
                    <a:lumMod val="75000"/>
                  </a:schemeClr>
                </a:solidFill>
              </a:rPr>
              <a:t>-77,559 </a:t>
            </a:r>
            <a:r>
              <a:rPr lang="en-US" sz="35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acre-ft (2018-2019)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0" y="1752600"/>
            <a:ext cx="8915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200" dirty="0" smtClean="0">
                <a:solidFill>
                  <a:schemeClr val="tx2"/>
                </a:solidFill>
              </a:rPr>
              <a:t>Current Year (July 1, 2019- June 30, 2020)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918" y="-133350"/>
            <a:ext cx="9220198" cy="7124698"/>
          </a:xfrm>
          <a:prstGeom prst="rect">
            <a:avLst/>
          </a:prstGeom>
          <a:noFill/>
          <a:ln w="76200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0582F-99E1-48EE-B636-EE651AB9723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Task 5: Estimated Annual Change in Storage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2438400"/>
            <a:ext cx="8229600" cy="4191000"/>
          </a:xfrm>
        </p:spPr>
        <p:txBody>
          <a:bodyPr>
            <a:normAutofit lnSpcReduction="10000"/>
          </a:bodyPr>
          <a:lstStyle/>
          <a:p>
            <a:pPr algn="ctr" eaLnBrk="1" hangingPunct="1">
              <a:buNone/>
              <a:defRPr/>
            </a:pP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100% of Average</a:t>
            </a:r>
          </a:p>
          <a:p>
            <a:pPr algn="ctr" eaLnBrk="1" hangingPunct="1">
              <a:buNone/>
              <a:defRPr/>
            </a:pP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-1,923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acre-ft (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de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crease)</a:t>
            </a:r>
          </a:p>
          <a:p>
            <a:pPr algn="ctr">
              <a:buNone/>
              <a:defRPr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-5,973 acre-ft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(2018-2019)</a:t>
            </a:r>
          </a:p>
          <a:p>
            <a:pPr algn="ctr">
              <a:buNone/>
              <a:defRPr/>
            </a:pP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50% of Average</a:t>
            </a:r>
          </a:p>
          <a:p>
            <a:pPr algn="ctr">
              <a:buNone/>
              <a:defRPr/>
            </a:pP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-85,832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acre-ft </a:t>
            </a: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(decrease)</a:t>
            </a:r>
          </a:p>
          <a:p>
            <a:pPr algn="ctr">
              <a:buNone/>
              <a:defRPr/>
            </a:pPr>
            <a:r>
              <a:rPr lang="en-US" sz="3600" dirty="0" smtClean="0">
                <a:solidFill>
                  <a:schemeClr val="accent3">
                    <a:lumMod val="50000"/>
                  </a:schemeClr>
                </a:solidFill>
              </a:rPr>
              <a:t>150</a:t>
            </a:r>
            <a:r>
              <a:rPr lang="en-US" sz="3600" dirty="0">
                <a:solidFill>
                  <a:schemeClr val="accent3">
                    <a:lumMod val="50000"/>
                  </a:schemeClr>
                </a:solidFill>
              </a:rPr>
              <a:t>% of Average</a:t>
            </a:r>
          </a:p>
          <a:p>
            <a:pPr algn="ctr">
              <a:buNone/>
              <a:defRPr/>
            </a:pPr>
            <a:r>
              <a:rPr lang="en-US" sz="3600" dirty="0" smtClean="0">
                <a:solidFill>
                  <a:schemeClr val="bg2">
                    <a:lumMod val="50000"/>
                  </a:schemeClr>
                </a:solidFill>
              </a:rPr>
              <a:t>+85,985 </a:t>
            </a:r>
            <a:r>
              <a:rPr lang="en-US" sz="3600" dirty="0">
                <a:solidFill>
                  <a:schemeClr val="bg2">
                    <a:lumMod val="50000"/>
                  </a:schemeClr>
                </a:solidFill>
              </a:rPr>
              <a:t>acre-ft (increase)</a:t>
            </a:r>
          </a:p>
          <a:p>
            <a:pPr algn="ctr">
              <a:buNone/>
              <a:defRPr/>
            </a:pPr>
            <a:endParaRPr lang="en-US" sz="3600" dirty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  <a:defRPr/>
            </a:pPr>
            <a:endParaRPr lang="en-US" sz="2800" dirty="0" smtClean="0">
              <a:solidFill>
                <a:schemeClr val="tx2"/>
              </a:solidFill>
              <a:effectLst/>
            </a:endParaRP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1295400" y="1371600"/>
            <a:ext cx="640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Ensuing </a:t>
            </a:r>
            <a:r>
              <a:rPr lang="en-US" sz="3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Water </a:t>
            </a: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Year</a:t>
            </a:r>
            <a:b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0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(July 1, 2020 – June 2021)</a:t>
            </a:r>
            <a:endParaRPr lang="en-US" sz="30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845" y="-108238"/>
            <a:ext cx="9155202" cy="7074474"/>
          </a:xfrm>
          <a:prstGeom prst="rect">
            <a:avLst/>
          </a:prstGeom>
          <a:noFill/>
          <a:ln w="76200"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25433" y="6209556"/>
            <a:ext cx="1017567" cy="38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B0582F-99E1-48EE-B636-EE651AB9723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in Storage Prediction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graphicFrame>
        <p:nvGraphicFramePr>
          <p:cNvPr id="6" name="Chart 5"/>
          <p:cNvGraphicFramePr/>
          <p:nvPr/>
        </p:nvGraphicFramePr>
        <p:xfrm>
          <a:off x="0" y="1295400"/>
          <a:ext cx="9144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1781571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Task 6: Average Annual</a:t>
            </a:r>
            <a:br>
              <a:rPr lang="en-US" dirty="0" smtClean="0"/>
            </a:br>
            <a:r>
              <a:rPr lang="en-US" dirty="0" smtClean="0"/>
              <a:t>Change in Storage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idx="1"/>
          </p:nvPr>
        </p:nvSpPr>
        <p:spPr>
          <a:xfrm>
            <a:off x="5938" y="6296108"/>
            <a:ext cx="4047700" cy="547048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-3,407 acre-ft 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(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decrease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648200" y="6310952"/>
            <a:ext cx="4047700" cy="547048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solidFill>
                  <a:schemeClr val="bg2">
                    <a:lumMod val="25000"/>
                  </a:schemeClr>
                </a:solidFill>
              </a:rPr>
              <a:t>-14,011 acre-ft (decrease) (2019)</a:t>
            </a:r>
          </a:p>
        </p:txBody>
      </p:sp>
      <p:graphicFrame>
        <p:nvGraphicFramePr>
          <p:cNvPr id="9" name="Chart 8"/>
          <p:cNvGraphicFramePr/>
          <p:nvPr/>
        </p:nvGraphicFramePr>
        <p:xfrm>
          <a:off x="762000" y="1295400"/>
          <a:ext cx="7677150" cy="4810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Purpose of EI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	</a:t>
            </a:r>
            <a:r>
              <a:rPr lang="en-US" dirty="0" smtClean="0">
                <a:effectLst/>
              </a:rPr>
              <a:t>Article 1, Section 75560 of the California Water Code requires that a Water Conservation District proposing to levy a ground water charge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/>
              </a:rPr>
              <a:t>“…shall annually cause to be made an engineering investigation and report upon ground water conditions of the District.”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dirty="0" smtClean="0">
                <a:effectLst/>
              </a:rPr>
              <a:t>Beyond this it has value as an independent statement of the status of the basin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Task 7: Estimated Production from District Boundaries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066800" y="1752600"/>
            <a:ext cx="7010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Garamond" pitchFamily="18" charset="0"/>
                <a:ea typeface="+mn-ea"/>
                <a:cs typeface="+mn-cs"/>
              </a:defRPr>
            </a:lvl9pPr>
          </a:lstStyle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Ensuing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Water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Year (2020-2021)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/>
        </p:nvSpPr>
        <p:spPr>
          <a:xfrm>
            <a:off x="152400" y="2438400"/>
            <a:ext cx="88392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Font typeface="Wingdings" pitchFamily="2" charset="2"/>
              <a:buNone/>
              <a:defRPr/>
            </a:pPr>
            <a:endParaRPr lang="en-US" sz="4000" dirty="0" smtClean="0">
              <a:solidFill>
                <a:schemeClr val="hlink"/>
              </a:solidFill>
            </a:endParaRPr>
          </a:p>
          <a:p>
            <a:pPr algn="ctr">
              <a:buNone/>
              <a:defRPr/>
            </a:pP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11,207 </a:t>
            </a: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acre-ft (</a:t>
            </a: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historically </a:t>
            </a: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agricultural)</a:t>
            </a:r>
          </a:p>
          <a:p>
            <a:pPr algn="ctr">
              <a:buNone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11,065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acre-ft (ag, previous)</a:t>
            </a:r>
          </a:p>
          <a:p>
            <a:pPr algn="ctr">
              <a:buNone/>
              <a:defRPr/>
            </a:pP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</a:rPr>
              <a:t>86,772 </a:t>
            </a: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acre-ft (non-agricultural)</a:t>
            </a:r>
          </a:p>
          <a:p>
            <a:pPr algn="ctr">
              <a:buNone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95,056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effectLst/>
              </a:rPr>
              <a:t> acre-ft (non-ag, previous)</a:t>
            </a:r>
          </a:p>
        </p:txBody>
      </p:sp>
    </p:spTree>
    <p:extLst>
      <p:ext uri="{BB962C8B-B14F-4D97-AF65-F5344CB8AC3E}">
        <p14:creationId xmlns="" xmlns:p14="http://schemas.microsoft.com/office/powerpoint/2010/main" val="2712947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Task 8: Estimated Surface Diversion from Basin and District</a:t>
            </a:r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1295400" y="1600200"/>
            <a:ext cx="640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Ensuing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Water </a:t>
            </a: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Year (2020-2021)</a:t>
            </a:r>
            <a:endParaRPr lang="en-US" sz="32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" name="Rectangle 4"/>
          <p:cNvSpPr>
            <a:spLocks noGrp="1" noChangeArrowheads="1"/>
          </p:cNvSpPr>
          <p:nvPr>
            <p:ph idx="1"/>
          </p:nvPr>
        </p:nvSpPr>
        <p:spPr>
          <a:xfrm>
            <a:off x="152400" y="2250696"/>
            <a:ext cx="8686800" cy="4607304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</a:rPr>
              <a:t>79,857 </a:t>
            </a:r>
            <a:r>
              <a:rPr lang="en-US" sz="6000" dirty="0">
                <a:solidFill>
                  <a:schemeClr val="bg2">
                    <a:lumMod val="50000"/>
                  </a:schemeClr>
                </a:solidFill>
              </a:rPr>
              <a:t>acre-ft (Basin)</a:t>
            </a:r>
          </a:p>
          <a:p>
            <a:pPr algn="ctr">
              <a:buNone/>
              <a:defRPr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76,743 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acre-ft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Basin/2018-2019)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buNone/>
              <a:defRPr/>
            </a:pP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</a:rPr>
              <a:t>56,415 </a:t>
            </a:r>
            <a:r>
              <a:rPr lang="en-US" sz="6000" dirty="0">
                <a:solidFill>
                  <a:schemeClr val="bg2">
                    <a:lumMod val="50000"/>
                  </a:schemeClr>
                </a:solidFill>
              </a:rPr>
              <a:t>acre-ft (District)</a:t>
            </a:r>
          </a:p>
          <a:p>
            <a:pPr algn="ctr">
              <a:buNone/>
              <a:defRPr/>
            </a:pP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53,963 </a:t>
            </a:r>
            <a:r>
              <a:rPr lang="en-US" sz="4000" dirty="0">
                <a:solidFill>
                  <a:schemeClr val="tx2">
                    <a:lumMod val="75000"/>
                  </a:schemeClr>
                </a:solidFill>
              </a:rPr>
              <a:t>acre-ft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District/2018-2019)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Task 9: Estimated Replenishment Required for Constant Storage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229600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Clr>
                <a:schemeClr val="tx1"/>
              </a:buClr>
              <a:defRPr/>
            </a:pPr>
            <a:r>
              <a:rPr lang="en-US" dirty="0" smtClean="0">
                <a:effectLst/>
              </a:rPr>
              <a:t>Indicates the groundwater replenishment from all sources, including natural recharge, required so that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/>
              </a:rPr>
              <a:t>no net change occurs in groundwater storage for the ensuing water year.</a:t>
            </a:r>
          </a:p>
          <a:p>
            <a:pPr eaLnBrk="1" hangingPunct="1">
              <a:buClr>
                <a:schemeClr val="tx1"/>
              </a:buClr>
              <a:defRPr/>
            </a:pPr>
            <a:r>
              <a:rPr lang="en-US" dirty="0" smtClean="0">
                <a:effectLst/>
              </a:rPr>
              <a:t>Replenishment = Production – Surface Diversions + Change in Storage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1295400" y="1676400"/>
            <a:ext cx="640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(Ensuing Water Year)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Task 9: Estimated Replenishment Required for Constant Storage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388620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en-US" sz="4800" dirty="0" smtClean="0">
              <a:solidFill>
                <a:schemeClr val="hlink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60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127,462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r>
              <a:rPr lang="en-US" sz="65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acre-ft</a:t>
            </a:r>
            <a:r>
              <a:rPr lang="en-US" sz="52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(Basin)</a:t>
            </a:r>
          </a:p>
          <a:p>
            <a:pPr algn="ctr">
              <a:buNone/>
              <a:defRPr/>
            </a:pPr>
            <a:r>
              <a:rPr lang="en-US" sz="4300" dirty="0" smtClean="0">
                <a:solidFill>
                  <a:schemeClr val="tx2">
                    <a:lumMod val="75000"/>
                  </a:schemeClr>
                </a:solidFill>
              </a:rPr>
              <a:t>136,545 </a:t>
            </a:r>
            <a:r>
              <a:rPr lang="en-US" sz="43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acre-ft (Basin/2018-2019)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6500" dirty="0" smtClean="0">
                <a:solidFill>
                  <a:schemeClr val="bg2">
                    <a:lumMod val="50000"/>
                  </a:schemeClr>
                </a:solidFill>
              </a:rPr>
              <a:t>99</a:t>
            </a:r>
            <a:r>
              <a:rPr lang="en-US" sz="65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,902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</a:t>
            </a:r>
            <a:r>
              <a:rPr lang="en-US" sz="65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acre-ft</a:t>
            </a:r>
            <a:r>
              <a:rPr lang="en-US" sz="52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 (District)</a:t>
            </a:r>
          </a:p>
          <a:p>
            <a:pPr algn="ctr">
              <a:buNone/>
              <a:defRPr/>
            </a:pPr>
            <a:r>
              <a:rPr lang="en-US" sz="4300" dirty="0" smtClean="0">
                <a:solidFill>
                  <a:schemeClr val="tx2">
                    <a:lumMod val="75000"/>
                  </a:schemeClr>
                </a:solidFill>
              </a:rPr>
              <a:t>112,094 </a:t>
            </a:r>
            <a:r>
              <a:rPr lang="en-US" sz="4300" dirty="0" smtClean="0">
                <a:solidFill>
                  <a:schemeClr val="tx2">
                    <a:lumMod val="75000"/>
                  </a:schemeClr>
                </a:solidFill>
                <a:effectLst/>
              </a:rPr>
              <a:t>acre-ft (District/2018-2019)</a:t>
            </a:r>
          </a:p>
        </p:txBody>
      </p:sp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1143000" y="1676400"/>
            <a:ext cx="640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July 1, 2020 – June 30, 2021</a:t>
            </a:r>
            <a:b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(Ensuing </a:t>
            </a: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Water Year)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Task 9: Replenishment Required to Reach the 1993 “Full”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idx="1"/>
          </p:nvPr>
        </p:nvSpPr>
        <p:spPr>
          <a:xfrm>
            <a:off x="381000" y="2590800"/>
            <a:ext cx="8229600" cy="32004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effectLst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</a:rPr>
              <a:t>518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,114 acre-ft</a:t>
            </a:r>
          </a:p>
          <a:p>
            <a:pPr algn="ctr">
              <a:buNone/>
              <a:defRPr/>
            </a:pP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</a:rPr>
              <a:t>784,822 </a:t>
            </a:r>
            <a:r>
              <a:rPr lang="en-US" sz="4000" dirty="0" smtClean="0">
                <a:solidFill>
                  <a:schemeClr val="tx2">
                    <a:lumMod val="50000"/>
                  </a:schemeClr>
                </a:solidFill>
                <a:effectLst/>
              </a:rPr>
              <a:t>acre-ft (2018-2019)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bg2">
                  <a:lumMod val="50000"/>
                </a:schemeClr>
              </a:solidFill>
              <a:effectLst/>
            </a:endParaRPr>
          </a:p>
          <a:p>
            <a:pPr algn="ctr" eaLnBrk="1" hangingPunct="1">
              <a:buClr>
                <a:schemeClr val="tx1"/>
              </a:buClr>
              <a:buNone/>
              <a:defRPr/>
            </a:pPr>
            <a:r>
              <a:rPr lang="en-US" sz="2400" dirty="0" smtClean="0">
                <a:solidFill>
                  <a:schemeClr val="tx2"/>
                </a:solidFill>
                <a:effectLst/>
              </a:rPr>
              <a:t>Sum of the preceding year accumulated change in storage (Task 2), the current year annual change in storage (Task 4), and the ensuing year replenishment figure (Task 9).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1295400" y="1992573"/>
            <a:ext cx="6400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(Ensuing Water Year)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 noGrp="1"/>
          </p:cNvGraphicFramePr>
          <p:nvPr/>
        </p:nvGraphicFramePr>
        <p:xfrm>
          <a:off x="0" y="1219200"/>
          <a:ext cx="91440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0962" name="Rectangle 2" descr="Large confetti"/>
          <p:cNvSpPr>
            <a:spLocks noGrp="1" noRot="1" noChangeArrowheads="1"/>
          </p:cNvSpPr>
          <p:nvPr>
            <p:ph type="title"/>
          </p:nvPr>
        </p:nvSpPr>
        <p:spPr>
          <a:xfrm>
            <a:off x="228600" y="0"/>
            <a:ext cx="8686800" cy="1219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Acre Feet of Native and Imported Water Recharged to the Bunker Hill Basin by the District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705600" y="6324600"/>
            <a:ext cx="2133600" cy="365125"/>
          </a:xfrm>
        </p:spPr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Rectangle 2"/>
          <p:cNvSpPr txBox="1">
            <a:spLocks noRot="1" noChangeArrowheads="1"/>
          </p:cNvSpPr>
          <p:nvPr/>
        </p:nvSpPr>
        <p:spPr bwMode="auto">
          <a:xfrm>
            <a:off x="1752600" y="1485900"/>
            <a:ext cx="495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noAutofit/>
          </a:bodyPr>
          <a:lstStyle/>
          <a:p>
            <a:pPr>
              <a:defRPr/>
            </a:pPr>
            <a:r>
              <a:rPr lang="en-US" b="1" kern="0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Total from </a:t>
            </a:r>
            <a:r>
              <a:rPr lang="en-US" b="1" kern="0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1912-2019 </a:t>
            </a:r>
            <a:endParaRPr lang="en-US" b="1" kern="0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US" b="1" kern="0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Over </a:t>
            </a:r>
            <a:r>
              <a:rPr lang="en-US" b="1" kern="0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1.2 Million </a:t>
            </a:r>
            <a:r>
              <a:rPr lang="en-US" b="1" kern="0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Acre </a:t>
            </a:r>
            <a:r>
              <a:rPr lang="en-US" b="1" kern="0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Feet Water</a:t>
            </a:r>
            <a:endParaRPr lang="en-US" b="1" kern="0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24525752"/>
              </p:ext>
            </p:extLst>
          </p:nvPr>
        </p:nvGraphicFramePr>
        <p:xfrm>
          <a:off x="0" y="1295401"/>
          <a:ext cx="9144000" cy="541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Acre Feet of </a:t>
            </a:r>
            <a:r>
              <a:rPr lang="en-US" dirty="0" smtClean="0"/>
              <a:t>Imported </a:t>
            </a:r>
            <a:r>
              <a:rPr lang="en-US" dirty="0"/>
              <a:t>Water Recharged to the Bunker Hill Basin by the District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Rectangle 2"/>
          <p:cNvSpPr txBox="1">
            <a:spLocks noRot="1" noChangeArrowheads="1"/>
          </p:cNvSpPr>
          <p:nvPr/>
        </p:nvSpPr>
        <p:spPr bwMode="auto">
          <a:xfrm>
            <a:off x="1752600" y="1485900"/>
            <a:ext cx="4953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normAutofit fontScale="62500" lnSpcReduction="20000"/>
          </a:bodyPr>
          <a:lstStyle/>
          <a:p>
            <a:pPr>
              <a:defRPr/>
            </a:pPr>
            <a:r>
              <a:rPr lang="en-US" sz="3600" b="1" kern="0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Total from </a:t>
            </a:r>
            <a:r>
              <a:rPr lang="en-US" sz="3600" b="1" kern="0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1971-2019</a:t>
            </a:r>
            <a:endParaRPr lang="en-US" sz="3600" b="1" kern="0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US" sz="3600" b="1" kern="0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Over </a:t>
            </a:r>
            <a:r>
              <a:rPr lang="en-US" sz="3600" b="1" kern="0" dirty="0" smtClean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92,000 Acre Feet Imported Water</a:t>
            </a:r>
            <a:endParaRPr lang="en-US" sz="3600" b="1" kern="0" dirty="0">
              <a:solidFill>
                <a:schemeClr val="tx1">
                  <a:lumMod val="90000"/>
                  <a:lumOff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834448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 descr="Large confetti"/>
          <p:cNvSpPr>
            <a:spLocks noGrp="1" noRot="1" noChangeArrowheads="1"/>
          </p:cNvSpPr>
          <p:nvPr>
            <p:ph type="title"/>
          </p:nvPr>
        </p:nvSpPr>
        <p:spPr>
          <a:xfrm>
            <a:off x="1219200" y="0"/>
            <a:ext cx="7467600" cy="1219200"/>
          </a:xfrm>
        </p:spPr>
        <p:txBody>
          <a:bodyPr/>
          <a:lstStyle/>
          <a:p>
            <a:pPr eaLnBrk="1" hangingPunct="1"/>
            <a:r>
              <a:rPr lang="en-US" sz="3600" smtClean="0"/>
              <a:t>Acre Feet of Conserved Water Recharge to the Bunker Hill Basin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graphicFrame>
        <p:nvGraphicFramePr>
          <p:cNvPr id="5" name="Chart 4"/>
          <p:cNvGraphicFramePr>
            <a:graphicFrameLocks noGrp="1"/>
          </p:cNvGraphicFramePr>
          <p:nvPr/>
        </p:nvGraphicFramePr>
        <p:xfrm>
          <a:off x="0" y="1295400"/>
          <a:ext cx="91440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8226960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506247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Also Timing Requires Rate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EI is a Requirement for Rate Setting</a:t>
            </a:r>
          </a:p>
          <a:p>
            <a:r>
              <a:rPr lang="en-US" dirty="0" smtClean="0"/>
              <a:t>Rate Setting based on Draft Budget</a:t>
            </a:r>
          </a:p>
          <a:p>
            <a:r>
              <a:rPr lang="en-US" dirty="0" smtClean="0"/>
              <a:t>Preliminary review of the budget February 12</a:t>
            </a:r>
          </a:p>
          <a:p>
            <a:r>
              <a:rPr lang="en-US" dirty="0" smtClean="0"/>
              <a:t>Present options of rate changes to Board</a:t>
            </a:r>
          </a:p>
          <a:p>
            <a:r>
              <a:rPr lang="en-US" dirty="0" smtClean="0"/>
              <a:t>Advertise and Notice a Rate</a:t>
            </a:r>
          </a:p>
          <a:p>
            <a:r>
              <a:rPr lang="en-US" dirty="0" smtClean="0"/>
              <a:t>Work with all to find the right rate </a:t>
            </a:r>
          </a:p>
          <a:p>
            <a:r>
              <a:rPr lang="en-US" dirty="0" smtClean="0"/>
              <a:t>Public Meeting – April 8, 2020	</a:t>
            </a:r>
          </a:p>
          <a:p>
            <a:r>
              <a:rPr lang="en-US" dirty="0" smtClean="0"/>
              <a:t>Public Hearing – April 22,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and Production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 approved by the SBVWCD Board</a:t>
            </a:r>
          </a:p>
          <a:p>
            <a:r>
              <a:rPr lang="en-US" dirty="0" smtClean="0"/>
              <a:t>Requested data from entities and other data sources</a:t>
            </a:r>
          </a:p>
          <a:p>
            <a:r>
              <a:rPr lang="en-US" dirty="0" smtClean="0"/>
              <a:t>Prepared report analysis with the 2005 basis as we did in 2019</a:t>
            </a:r>
          </a:p>
          <a:p>
            <a:r>
              <a:rPr lang="en-US" dirty="0" smtClean="0"/>
              <a:t>Calculated values and produced charts, maps graphics and report</a:t>
            </a:r>
          </a:p>
          <a:p>
            <a:r>
              <a:rPr lang="en-US" dirty="0" smtClean="0"/>
              <a:t>Review comments will be incorporated into final report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Historic District Production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88" y="2479658"/>
            <a:ext cx="8971623" cy="226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Groundwater Council Proposal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28387019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7432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2020-2021 SBVWCD Groundwater Enterprise Budget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Groundwater</a:t>
                      </a:r>
                      <a:r>
                        <a:rPr lang="en-US" baseline="0" dirty="0" smtClean="0"/>
                        <a:t> Charge Agriculture – Ag Phase in Year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$128,045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Groundwater Charge</a:t>
                      </a:r>
                      <a:r>
                        <a:rPr lang="en-US" baseline="0" dirty="0" smtClean="0"/>
                        <a:t> Non-Agriculture (5% increase)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$331,677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Groundwater Council SBVWCD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$600,000 GC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Groundwater Council (for San</a:t>
                      </a:r>
                      <a:r>
                        <a:rPr lang="en-US" baseline="0" dirty="0" smtClean="0"/>
                        <a:t> Bernardino County Flood)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$70,000  Pass through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SBVMWD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Lease/Exchange</a:t>
                      </a:r>
                      <a:r>
                        <a:rPr lang="en-US" baseline="0" dirty="0" smtClean="0"/>
                        <a:t> Plan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$232,839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$1,362,561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06940998"/>
              </p:ext>
            </p:extLst>
          </p:nvPr>
        </p:nvGraphicFramePr>
        <p:xfrm>
          <a:off x="457200" y="41910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2600"/>
                <a:gridCol w="26670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Estimated Groundwater Charge Paid entities included in GC Initial Year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Groundwater Charge Redlands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Groundwater</a:t>
                      </a:r>
                      <a:r>
                        <a:rPr lang="en-US" baseline="0" dirty="0" smtClean="0"/>
                        <a:t> Charge Western Entities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$227,500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$227,500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364998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Rate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467600" cy="559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36004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1295401"/>
          <a:ext cx="8763001" cy="5181605"/>
        </p:xfrm>
        <a:graphic>
          <a:graphicData uri="http://schemas.openxmlformats.org/drawingml/2006/table">
            <a:tbl>
              <a:tblPr/>
              <a:tblGrid>
                <a:gridCol w="492640"/>
                <a:gridCol w="2257182"/>
                <a:gridCol w="943476"/>
                <a:gridCol w="815094"/>
                <a:gridCol w="1062906"/>
                <a:gridCol w="895707"/>
                <a:gridCol w="728508"/>
                <a:gridCol w="1567488"/>
              </a:tblGrid>
              <a:tr h="381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GL ACCT: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GL DESCRIPTION: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  2019-2020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Projected Annual Costs (7/1/19-6/30/20)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GROUNDWATER RECHARGE ENTERPRISE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600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2020 BUDGET: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BUDGET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BASIS: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9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INCOME: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INTEREST INCOME-LAIF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INTEREST INCOME-CALTRUST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66,443.10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76,021.36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79,822.43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Groundwater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8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INTEREST INCOME-CA CREDIT UNION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3,672.00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4ADE"/>
                          </a:solidFill>
                          <a:latin typeface="Calibri"/>
                        </a:rPr>
                        <a:t> $                                  1,129,722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8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INTEREST INCOME-UBS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36,720.00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 $                                     459,722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71687"/>
                          </a:solidFill>
                          <a:latin typeface="Calibri"/>
                        </a:rPr>
                        <a:t>4016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71687"/>
                          </a:solidFill>
                          <a:latin typeface="Calibri"/>
                        </a:rPr>
                        <a:t>INTEREST INCOME ARTP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71687"/>
                          </a:solidFill>
                          <a:latin typeface="Calibri"/>
                        </a:rPr>
                        <a:t>459,000.00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4021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GROUNDWATER CHARGE-AG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4ADE"/>
                          </a:solidFill>
                          <a:latin typeface="Calibri"/>
                        </a:rPr>
                        <a:t>97,028.35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47,028.35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4ADE"/>
                          </a:solidFill>
                          <a:latin typeface="Calibri"/>
                        </a:rPr>
                        <a:t>128,045.00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128,045.00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PER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OFFSET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4023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GROUNDWATER CHARGE-NON AG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4ADE"/>
                          </a:solidFill>
                          <a:latin typeface="Calibri"/>
                        </a:rPr>
                        <a:t>405,830.40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405,830.40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4ADE"/>
                          </a:solidFill>
                          <a:latin typeface="Calibri"/>
                        </a:rPr>
                        <a:t>331,676.79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331,676.79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5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INCREASE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4024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GROUNDWATER COUNCIL REVENUE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4ADE"/>
                          </a:solidFill>
                          <a:latin typeface="Calibri"/>
                        </a:rPr>
                        <a:t>470,000.00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543,847.00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4ADE"/>
                          </a:solidFill>
                          <a:latin typeface="Calibri"/>
                        </a:rPr>
                        <a:t>670,000.00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PROPOSED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4031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PLANT SITE CEMEX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CEMEX - ROYALTY/LEASE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586,000.00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586,000.00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586,000.00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AGGREGATE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MISCELLANEOUS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PROPERTY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122,145.33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162,145.33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124,588.24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8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SBVMWD LEASE AGREEMENT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411,013.69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407,061.64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423,344.11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232,839.26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0.6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EST. CPI-U CUURA421SA0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MENTONE PROPERTY INCOME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REDLANDS PLAZA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172,108.19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172,108.19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172,108.19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REDLANDS PLAZA CAM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40,191.90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40,191.90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40,191.90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EXCHANGE PLAN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 HISTORIC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WASH PLAN REVENUE * from Reserves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PLUNGE CREEK IRWMP Grant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RATE STABILIZATION  *From Reserves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22,223.00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22,223.00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22,223.00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22,223.00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4999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TRUST REIMBURSEMENT WASH PLAN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100,000.00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100,000.00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4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INCOME: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3,540,683.96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3,692,157.17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3,717,891.65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1,414,784.05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1" y="1295400"/>
          <a:ext cx="8763000" cy="864844"/>
        </p:xfrm>
        <a:graphic>
          <a:graphicData uri="http://schemas.openxmlformats.org/drawingml/2006/table">
            <a:tbl>
              <a:tblPr/>
              <a:tblGrid>
                <a:gridCol w="492640"/>
                <a:gridCol w="2257183"/>
                <a:gridCol w="943478"/>
                <a:gridCol w="815092"/>
                <a:gridCol w="1062907"/>
                <a:gridCol w="895706"/>
                <a:gridCol w="728507"/>
                <a:gridCol w="1567487"/>
              </a:tblGrid>
              <a:tr h="2931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GL ACCT: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GL DESCRIPTION: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  2019-2020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Projected Annual Costs (7/1/19-6/30/20)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GROUNDWATER RECHARGE ENTERPRISE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66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2020 BUDGET: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BUDGET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BASIS: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EXPENSES:</a:t>
                      </a:r>
                      <a:endParaRPr lang="en-US" sz="105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2400" y="2133600"/>
          <a:ext cx="8763000" cy="4114800"/>
        </p:xfrm>
        <a:graphic>
          <a:graphicData uri="http://schemas.openxmlformats.org/drawingml/2006/table">
            <a:tbl>
              <a:tblPr/>
              <a:tblGrid>
                <a:gridCol w="492640"/>
                <a:gridCol w="2257183"/>
                <a:gridCol w="943477"/>
                <a:gridCol w="815093"/>
                <a:gridCol w="1062906"/>
                <a:gridCol w="895706"/>
                <a:gridCol w="728508"/>
                <a:gridCol w="1567487"/>
              </a:tblGrid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LAFCO CONTRIBUTION/FEES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3,951.62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MISC. PROFESSIONAL SERVICES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27,300.00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GSC and Bio Support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WASH PLAN PROFESSIONAL SERVICES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B7F3A"/>
                          </a:solidFill>
                          <a:latin typeface="Calibri"/>
                        </a:rPr>
                        <a:t>30,000.00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120,000.00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B7F3A"/>
                          </a:solidFill>
                          <a:latin typeface="Calibri"/>
                        </a:rPr>
                        <a:t>30,000.00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HABITAT MANAGEMENT-WP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B7F3A"/>
                          </a:solidFill>
                          <a:latin typeface="Calibri"/>
                        </a:rPr>
                        <a:t>120,000.00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120,000.00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B7F3A"/>
                          </a:solidFill>
                          <a:latin typeface="Calibri"/>
                        </a:rPr>
                        <a:t>120,000.00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PLUNGE CREEK PROFESSIONAL SERVICES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ENGINEERING SERVICES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GENERAL ENG./GIS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AERIAL PHOTO/SURVEYING/MARKET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Regional River HCP Contribution </a:t>
                      </a:r>
                      <a:r>
                        <a:rPr lang="en-US" sz="900" b="0" i="0" u="none" strike="noStrike">
                          <a:solidFill>
                            <a:srgbClr val="7030A0"/>
                          </a:solidFill>
                          <a:latin typeface="Calibri"/>
                        </a:rPr>
                        <a:t>CIP #7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18,750.00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WP TRAILS SERVICES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IT SUPPORT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Share by need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AUDIT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26,155.00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23,260.00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26,155.00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9,415.80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Share based on Revenue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LEGAL-WASH PLAN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B7F3A"/>
                          </a:solidFill>
                          <a:latin typeface="Calibri"/>
                        </a:rPr>
                        <a:t>20,000.00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latin typeface="Calibri"/>
                        </a:rPr>
                        <a:t>20,000.00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B7F3A"/>
                          </a:solidFill>
                          <a:latin typeface="Calibri"/>
                        </a:rPr>
                        <a:t>20,000.00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5180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LEGAL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GSC and COE Litigation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FIELD OPERATIONS:</a:t>
                      </a:r>
                    </a:p>
                  </a:txBody>
                  <a:tcPr marL="37424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EQUIPMENT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6,365.40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6,365.40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6,556.36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6,556.36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based on average actual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PROPERTY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33,600.00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Basin Maintenance Moved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TEMP FIELD LABOR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Invasive and canal cleaning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FIELD CLEAN UP-DUMPING/VECTOR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BASIN CLEANING FORMERLY 7050 CAPITAL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VEHICLE OPERATIONS:</a:t>
                      </a:r>
                    </a:p>
                  </a:txBody>
                  <a:tcPr marL="37424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VEHICLE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reduced from 2013-14 base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13,750.00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13,750.00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EST. LOWER FUEL COST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UTILITIES:</a:t>
                      </a:r>
                    </a:p>
                  </a:txBody>
                  <a:tcPr marL="37424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ALARM SERVICE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ELECTRICITY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2,000.08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MOBILE PHONES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4,365.02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5,265.00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3,948.75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TELEPHONE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NATURAL GAS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986.59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986.59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1,134.58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453.83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WATER / TRASH / SEWER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2,300.00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2,438.00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975.20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INTERNET SERVICES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2,652.25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2,652.25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2,731.82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819.55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387926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1" y="1295400"/>
          <a:ext cx="8763000" cy="864844"/>
        </p:xfrm>
        <a:graphic>
          <a:graphicData uri="http://schemas.openxmlformats.org/drawingml/2006/table">
            <a:tbl>
              <a:tblPr/>
              <a:tblGrid>
                <a:gridCol w="492640"/>
                <a:gridCol w="2257183"/>
                <a:gridCol w="943478"/>
                <a:gridCol w="815092"/>
                <a:gridCol w="1062907"/>
                <a:gridCol w="895706"/>
                <a:gridCol w="728507"/>
                <a:gridCol w="1567487"/>
              </a:tblGrid>
              <a:tr h="2931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GL ACCT: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GL DESCRIPTION: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  2019-2020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Projected Annual Costs (7/1/19-6/30/20)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GROUNDWATER RECHARGE ENTERPRISE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66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2020 BUDGET: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BUDGET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BASIS: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EXPENSES:</a:t>
                      </a:r>
                      <a:endParaRPr lang="en-US" sz="105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2133600"/>
          <a:ext cx="8763000" cy="4114800"/>
        </p:xfrm>
        <a:graphic>
          <a:graphicData uri="http://schemas.openxmlformats.org/drawingml/2006/table">
            <a:tbl>
              <a:tblPr/>
              <a:tblGrid>
                <a:gridCol w="492640"/>
                <a:gridCol w="2257183"/>
                <a:gridCol w="943477"/>
                <a:gridCol w="815093"/>
                <a:gridCol w="1062906"/>
                <a:gridCol w="895706"/>
                <a:gridCol w="728508"/>
                <a:gridCol w="1567487"/>
              </a:tblGrid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GENERAL ADMINISTRATION:</a:t>
                      </a:r>
                    </a:p>
                  </a:txBody>
                  <a:tcPr marL="37424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GENERAL ADMIN-OTHER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ESTIMATE BY USE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WEBSITE ADMINISTRATION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PROPERTY TAX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MEETING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2,060.00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PERMITS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Fish and Wildlife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INTER DISTRICT COSTS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1,542.30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1,630.53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1,304.42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2013-14 ACTUAL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SURETY BOND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1,815.00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3,180.00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3,180.00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3,275.40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 LEASE PAYMENT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Share by allocation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MENTONE HOUSE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REDLANDS PLAZA MAINTENANCE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6026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REDLANDS PLAZA CAM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29,355.00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29,355.00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30,235.65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JANITORIAL SERVICES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9,108.89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9,108.89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9,108.89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JANITORIAL SUPPLIES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206.00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VACANCY MARKETING-REDLANDS PLAZA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11,355.96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COMPUTER SOFTWARE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 SUPPLIES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3,750.67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3,750.67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3,750.67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187.53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 EQUIPMENT RENTAL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FACILITIES SHARE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PRINTING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GW Charge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POSTAGE AND OVERNIGHT DELIVERY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GW Charge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PAYROLL PROCESSING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2,523.50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2,523.50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2,775.85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BANK INVESTMENT SERVICE CHARGES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2,575.00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1,575.00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6051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UNIFORMS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2,750.00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1,925.00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Field Uniforms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OUTREACH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share by mission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EDUCATIONAL REIMBURSEMENT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SUBSCRIPTIONS/PUBLICATIONS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1,210.00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1,210.00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1,232.00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PUBLIC NOTICES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2,560.00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OF 2010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6093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MEMBERSHIPS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20,860.20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20,860.20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20,860.20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546385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1" y="1295400"/>
          <a:ext cx="8763000" cy="864844"/>
        </p:xfrm>
        <a:graphic>
          <a:graphicData uri="http://schemas.openxmlformats.org/drawingml/2006/table">
            <a:tbl>
              <a:tblPr/>
              <a:tblGrid>
                <a:gridCol w="492640"/>
                <a:gridCol w="2257183"/>
                <a:gridCol w="943478"/>
                <a:gridCol w="815092"/>
                <a:gridCol w="1062907"/>
                <a:gridCol w="895706"/>
                <a:gridCol w="728507"/>
                <a:gridCol w="1567487"/>
              </a:tblGrid>
              <a:tr h="2931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GL ACCT: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GL DESCRIPTION: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  2019-2020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Projected Annual Costs (7/1/19-6/30/20)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GROUNDWATER RECHARGE ENTERPRISE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66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2020 BUDGET: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BUDGET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BASIS: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EXPENSES:</a:t>
                      </a:r>
                      <a:endParaRPr lang="en-US" sz="105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" y="2133600"/>
          <a:ext cx="8763000" cy="3703320"/>
        </p:xfrm>
        <a:graphic>
          <a:graphicData uri="http://schemas.openxmlformats.org/drawingml/2006/table">
            <a:tbl>
              <a:tblPr/>
              <a:tblGrid>
                <a:gridCol w="492640"/>
                <a:gridCol w="2257183"/>
                <a:gridCol w="943477"/>
                <a:gridCol w="815093"/>
                <a:gridCol w="1062906"/>
                <a:gridCol w="895706"/>
                <a:gridCol w="728508"/>
                <a:gridCol w="1567487"/>
              </a:tblGrid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BENEFITS:</a:t>
                      </a:r>
                    </a:p>
                  </a:txBody>
                  <a:tcPr marL="37424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VISION INSURANCE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2,593.61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2,593.61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2,593.61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1,423.89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Based on percent of 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WORKER'S COMP INSURANCE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15,870.94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15,870.94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16,648.29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9,139.91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Based on percent of 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DENTAL INSURANCE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11,134.47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11,134.47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11,134.47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6,112.82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Based on percent of 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MEDICAL INSURANCE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199,043.45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199,043.45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215,169.93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118,128.29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Based on percent of 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Calibri"/>
                        </a:rPr>
                        <a:t>6150.01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MEDICAL EMPLOYEE CONTRIBUTION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-30,960.10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-30,960.10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-28,597.42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-12,868.84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PAYROLL TAXES - EMPLOYER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75,497.73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75,497.73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81,796.00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44,906.00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Based on percent of 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PERS RETIREMENT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193,475.10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193,475.10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235,124.31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129,083.24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Based on percent of hours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Calibri"/>
                        </a:rPr>
                        <a:t>6170.01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PERS EMPLOYEE CONTRIBUTION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-44,370.28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-78,588.32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-44,054.08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-19,824.33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SALARIES:</a:t>
                      </a:r>
                    </a:p>
                  </a:txBody>
                  <a:tcPr marL="37424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OVERTIME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618,269.36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REGULAR SALARIES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1,068,721.55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1,068,721.55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1,141,880.19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Field Supervisor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87,684.98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89,984.17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109,780.69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Field Operations Spec I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50,831.87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53,941.04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65,808.06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Field Operations Spec I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43,680.00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44,407.48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43,341.70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Lands Resources Mgr. 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190,506.06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205,218.77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100,146.76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Admin Services Spec.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85,733.40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87,578.30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42,738.21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Admin Analyst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84,485.29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88,814.96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32,506.28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Senior Engineer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145,600.00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167,556.73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40,883.84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Assistant Engineer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67,783.39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74,941.84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45,714.52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GIS Intern/contract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16,516.87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15,566.40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18,991.01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General Manager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269,499.69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285,332.11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104,431.55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Doc Imaging Intern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12,972.00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6,330.34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Salary+overhead 22% 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Assistant Engineer</a:t>
                      </a:r>
                    </a:p>
                  </a:txBody>
                  <a:tcPr marL="112273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14,400.00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15,566.40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7,596.40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INSURANCE:</a:t>
                      </a:r>
                    </a:p>
                  </a:txBody>
                  <a:tcPr marL="37424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PROPERTY / AUTO INSURANCE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4,400.00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Approximate from Insurer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GENERAL LIABILITY INSURANCE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32,300.00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32,300.00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32,300.00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24,225.00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Approximate from Insurer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2817176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Expense Budget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1" y="1295400"/>
          <a:ext cx="8763000" cy="864844"/>
        </p:xfrm>
        <a:graphic>
          <a:graphicData uri="http://schemas.openxmlformats.org/drawingml/2006/table">
            <a:tbl>
              <a:tblPr/>
              <a:tblGrid>
                <a:gridCol w="492640"/>
                <a:gridCol w="2257183"/>
                <a:gridCol w="943478"/>
                <a:gridCol w="815092"/>
                <a:gridCol w="1062907"/>
                <a:gridCol w="895706"/>
                <a:gridCol w="728507"/>
                <a:gridCol w="1567487"/>
              </a:tblGrid>
              <a:tr h="2931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GL ACCT: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GL DESCRIPTION: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Approved  2019-2020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Projected Annual Costs (7/1/19-6/30/20)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GROUNDWATER RECHARGE ENTERPRISE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66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Draft 2020-2021 Budget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2020 BUDGET: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BUDGET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BASIS: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7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EXPENSES:</a:t>
                      </a:r>
                      <a:endParaRPr lang="en-US" sz="1050" b="1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2400" y="2133600"/>
          <a:ext cx="8763000" cy="3169920"/>
        </p:xfrm>
        <a:graphic>
          <a:graphicData uri="http://schemas.openxmlformats.org/drawingml/2006/table">
            <a:tbl>
              <a:tblPr/>
              <a:tblGrid>
                <a:gridCol w="492640"/>
                <a:gridCol w="2257183"/>
                <a:gridCol w="943477"/>
                <a:gridCol w="815093"/>
                <a:gridCol w="1062906"/>
                <a:gridCol w="895706"/>
                <a:gridCol w="728508"/>
                <a:gridCol w="1567487"/>
              </a:tblGrid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DIRECTOR'S EXPENSES:</a:t>
                      </a:r>
                    </a:p>
                  </a:txBody>
                  <a:tcPr marL="37424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DIRECTOR'S FEES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90,344.10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90,344.10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94,861.31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MILEAGE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AIR FARE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OTHER TRAVEL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LODGING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4,200.00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CONF/SEMINAR REGISTRATIONS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ELECTION FEES/REDISTRICTING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ADMINISTRATIVE/STAFF EXPENSES:</a:t>
                      </a:r>
                    </a:p>
                  </a:txBody>
                  <a:tcPr marL="37424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MILEAGE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Allocation basis 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AIR FARE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Allocation basis 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OTHER TRAVEL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1,050.00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262.50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Allocation basis 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1,591.35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1,850.00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2,035.00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712.25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Allocation basis 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LODGING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3,750.00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1,312.50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Allocation basis 2011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CONF/SEMINAR REGISTRATIONS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9999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Contribution toward Capital Maint.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361,365.60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361,365.60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456,365.60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130,000.00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Reduced Allocation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Capital Reserve GWE/Rate Stabilization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Use not contribution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EXPENSES: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3,264,395.54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3,322,666.05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3,612,657.57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1,417,230.13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Operating Revenue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3,540,683.96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3,692,157.17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3,717,891.65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1,414,784.05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 OPERATING REVENUE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276,288.42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105,234.08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-2,446.08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OVERHEAD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47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NET GENERAL FUND ANNUAL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5486400" y="4495800"/>
            <a:ext cx="1447800" cy="1012371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Rate Options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75458" y="4343400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" y="5562600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467600" cy="559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42081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Rate Options and Groundwater Council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8847781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/>
                <a:gridCol w="27432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2020-2021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SBVWCD Groundwater Enterprise Budget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Groundwater</a:t>
                      </a:r>
                      <a:r>
                        <a:rPr lang="en-US" baseline="0" dirty="0" smtClean="0"/>
                        <a:t> Charge Agriculture – Ag Phase in Year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$128,045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Groundwater Charge</a:t>
                      </a:r>
                      <a:r>
                        <a:rPr lang="en-US" baseline="0" dirty="0" smtClean="0"/>
                        <a:t> Non-Agriculture (5% increase)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$331,677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Groundwater Council SBVWCD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$600,000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Groundwater Council (for San</a:t>
                      </a:r>
                      <a:r>
                        <a:rPr lang="en-US" baseline="0" dirty="0" smtClean="0"/>
                        <a:t> Bernardino County Flood)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SBVMWD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Lease/Exchange</a:t>
                      </a:r>
                      <a:r>
                        <a:rPr lang="en-US" baseline="0" dirty="0" smtClean="0"/>
                        <a:t> Plan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$232,839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$1,362,561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73240109"/>
              </p:ext>
            </p:extLst>
          </p:nvPr>
        </p:nvGraphicFramePr>
        <p:xfrm>
          <a:off x="457200" y="41910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62600"/>
                <a:gridCol w="2667000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Estimated Groundwater Charge Paid entities included in GC Initial Year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Groundwater Charge Redlands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Estimated Groundwater</a:t>
                      </a:r>
                      <a:r>
                        <a:rPr lang="en-US" baseline="0" dirty="0" smtClean="0"/>
                        <a:t> Charge Western Entities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$227,500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$227,500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548504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Worked on the EI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600" dirty="0" smtClean="0"/>
          </a:p>
          <a:p>
            <a:r>
              <a:rPr lang="en-US" sz="3100" dirty="0" smtClean="0"/>
              <a:t>Katelyn Scholte: Data Management, Calculations, Draft Report, Maps, and Draft Preparation</a:t>
            </a:r>
          </a:p>
          <a:p>
            <a:r>
              <a:rPr lang="en-US" sz="3100" dirty="0" smtClean="0"/>
              <a:t>Erwin Fogerson and Daniel Cozad: Project Management and Review</a:t>
            </a:r>
          </a:p>
          <a:p>
            <a:r>
              <a:rPr lang="en-US" sz="3100" dirty="0" smtClean="0"/>
              <a:t>Basin Producers: Well Elevation and Production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Groundwater Council 2020-2021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95400"/>
            <a:ext cx="8616950" cy="534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70283865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 Approval and Rate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Board reviewed and discussed opinions</a:t>
            </a:r>
          </a:p>
          <a:p>
            <a:r>
              <a:rPr lang="en-US" dirty="0" smtClean="0"/>
              <a:t>Board to select a Noticed Rate </a:t>
            </a:r>
          </a:p>
          <a:p>
            <a:r>
              <a:rPr lang="en-US" dirty="0" smtClean="0"/>
              <a:t>Advertise and Notice Rate, letters etc.</a:t>
            </a:r>
          </a:p>
          <a:p>
            <a:r>
              <a:rPr lang="en-US" dirty="0" smtClean="0"/>
              <a:t>Public Meeting April 10, 2019</a:t>
            </a:r>
          </a:p>
          <a:p>
            <a:r>
              <a:rPr lang="en-US" dirty="0" smtClean="0"/>
              <a:t>Public Hearing April 24, 2019</a:t>
            </a:r>
          </a:p>
          <a:p>
            <a:r>
              <a:rPr lang="en-US" dirty="0" smtClean="0"/>
              <a:t>Rate if adjusted assessments to be paid 2019 and 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Collaborators and Data Needs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6002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Agencies Involved :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981200"/>
            <a:ext cx="5410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• </a:t>
            </a:r>
            <a:r>
              <a:rPr lang="en-US" sz="1600" dirty="0" smtClean="0"/>
              <a:t>City of Colton</a:t>
            </a:r>
          </a:p>
          <a:p>
            <a:r>
              <a:rPr lang="en-US" sz="1600" dirty="0"/>
              <a:t>• City </a:t>
            </a:r>
            <a:r>
              <a:rPr lang="en-US" sz="1600" dirty="0" smtClean="0"/>
              <a:t>of Loma Linda</a:t>
            </a:r>
          </a:p>
          <a:p>
            <a:r>
              <a:rPr lang="en-US" sz="1600" dirty="0" smtClean="0"/>
              <a:t>• City of Redlands</a:t>
            </a:r>
          </a:p>
          <a:p>
            <a:r>
              <a:rPr lang="en-US" sz="1600" dirty="0" smtClean="0"/>
              <a:t>• City of Rialto</a:t>
            </a:r>
          </a:p>
          <a:p>
            <a:r>
              <a:rPr lang="en-US" sz="1600" dirty="0" smtClean="0"/>
              <a:t>• City of Riverside</a:t>
            </a:r>
          </a:p>
          <a:p>
            <a:r>
              <a:rPr lang="en-US" sz="1600" dirty="0" smtClean="0"/>
              <a:t>• City of San Bernardino</a:t>
            </a:r>
          </a:p>
          <a:p>
            <a:r>
              <a:rPr lang="en-US" sz="1600" dirty="0" smtClean="0"/>
              <a:t>• East Valley Water District</a:t>
            </a:r>
          </a:p>
          <a:p>
            <a:r>
              <a:rPr lang="en-US" sz="1600" dirty="0" smtClean="0"/>
              <a:t>• Fontana Water Company</a:t>
            </a:r>
          </a:p>
          <a:p>
            <a:r>
              <a:rPr lang="en-US" sz="1600" dirty="0"/>
              <a:t>• </a:t>
            </a:r>
            <a:r>
              <a:rPr lang="en-US" sz="1600" dirty="0" smtClean="0"/>
              <a:t>Loma Linda University</a:t>
            </a:r>
          </a:p>
          <a:p>
            <a:r>
              <a:rPr lang="en-US" sz="1600" dirty="0" smtClean="0"/>
              <a:t>• Meeks and Daley Water Company</a:t>
            </a:r>
          </a:p>
          <a:p>
            <a:r>
              <a:rPr lang="en-US" sz="1600" dirty="0" smtClean="0"/>
              <a:t>• Riverside </a:t>
            </a:r>
            <a:r>
              <a:rPr lang="en-US" sz="1600" dirty="0"/>
              <a:t>Highland Water Company</a:t>
            </a:r>
          </a:p>
          <a:p>
            <a:r>
              <a:rPr lang="en-US" sz="1600" dirty="0"/>
              <a:t>• San Bernardino Valley Municipal Water District</a:t>
            </a:r>
          </a:p>
          <a:p>
            <a:r>
              <a:rPr lang="en-US" sz="1600" dirty="0"/>
              <a:t>• </a:t>
            </a:r>
            <a:r>
              <a:rPr lang="en-US" sz="1600" dirty="0" smtClean="0"/>
              <a:t>Southern </a:t>
            </a:r>
            <a:r>
              <a:rPr lang="en-US" sz="1600" dirty="0"/>
              <a:t>California </a:t>
            </a:r>
            <a:r>
              <a:rPr lang="en-US" sz="1600" dirty="0" smtClean="0"/>
              <a:t>Edison</a:t>
            </a:r>
          </a:p>
          <a:p>
            <a:r>
              <a:rPr lang="en-US" sz="1600" dirty="0" smtClean="0"/>
              <a:t>• United States Geological Survey</a:t>
            </a:r>
          </a:p>
          <a:p>
            <a:r>
              <a:rPr lang="en-US" sz="1600" dirty="0"/>
              <a:t>• West </a:t>
            </a:r>
            <a:r>
              <a:rPr lang="en-US" sz="1600" dirty="0" smtClean="0"/>
              <a:t>Valley Water District</a:t>
            </a:r>
          </a:p>
          <a:p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16002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Data Provided: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24400" y="2209800"/>
            <a:ext cx="396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Well Elevations</a:t>
            </a:r>
          </a:p>
          <a:p>
            <a:pPr algn="ctr"/>
            <a:r>
              <a:rPr lang="en-US" dirty="0" smtClean="0"/>
              <a:t> Well Production</a:t>
            </a:r>
          </a:p>
          <a:p>
            <a:pPr algn="ctr"/>
            <a:r>
              <a:rPr lang="en-US" dirty="0" smtClean="0"/>
              <a:t>Water Quality Data</a:t>
            </a:r>
          </a:p>
          <a:p>
            <a:pPr algn="ctr"/>
            <a:r>
              <a:rPr lang="en-US" dirty="0" smtClean="0"/>
              <a:t>GIS Locations</a:t>
            </a:r>
          </a:p>
          <a:p>
            <a:pPr algn="ctr"/>
            <a:r>
              <a:rPr lang="en-US" dirty="0" smtClean="0"/>
              <a:t>Precipitation Data</a:t>
            </a:r>
          </a:p>
          <a:p>
            <a:pPr algn="ctr"/>
            <a:r>
              <a:rPr lang="en-US" dirty="0" smtClean="0"/>
              <a:t>Gaging Station Data</a:t>
            </a:r>
          </a:p>
          <a:p>
            <a:pPr algn="ctr"/>
            <a:r>
              <a:rPr lang="en-US" dirty="0" smtClean="0"/>
              <a:t>Diversion Data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Steps Involved to Creating the EI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905000"/>
            <a:ext cx="8686800" cy="2209800"/>
          </a:xfrm>
        </p:spPr>
        <p:txBody>
          <a:bodyPr>
            <a:noAutofit/>
          </a:bodyPr>
          <a:lstStyle/>
          <a:p>
            <a:pPr marL="457200" indent="-457200">
              <a:lnSpc>
                <a:spcPct val="90000"/>
              </a:lnSpc>
              <a:defRPr/>
            </a:pPr>
            <a:r>
              <a:rPr lang="en-US" b="1" dirty="0" smtClean="0"/>
              <a:t>Request Production and Water Level Data</a:t>
            </a:r>
          </a:p>
          <a:p>
            <a:pPr marL="457200" indent="-457200">
              <a:lnSpc>
                <a:spcPct val="90000"/>
              </a:lnSpc>
              <a:defRPr/>
            </a:pPr>
            <a:r>
              <a:rPr lang="en-US" b="1" dirty="0" smtClean="0"/>
              <a:t>Enter Data into Database and Appendices</a:t>
            </a:r>
          </a:p>
          <a:p>
            <a:pPr marL="457200" indent="-457200">
              <a:lnSpc>
                <a:spcPct val="90000"/>
              </a:lnSpc>
              <a:defRPr/>
            </a:pPr>
            <a:r>
              <a:rPr lang="en-US" b="1" dirty="0" smtClean="0"/>
              <a:t>Perform Quality Control and cross checks </a:t>
            </a:r>
          </a:p>
          <a:p>
            <a:pPr marL="457200" indent="-457200">
              <a:lnSpc>
                <a:spcPct val="90000"/>
              </a:lnSpc>
              <a:defRPr/>
            </a:pPr>
            <a:r>
              <a:rPr lang="en-US" b="1" dirty="0" smtClean="0"/>
              <a:t>Perform Analysis by Groundwater Basin</a:t>
            </a:r>
          </a:p>
          <a:p>
            <a:pPr marL="457200" indent="-457200">
              <a:lnSpc>
                <a:spcPct val="90000"/>
              </a:lnSpc>
              <a:defRPr/>
            </a:pPr>
            <a:r>
              <a:rPr lang="en-US" b="1" dirty="0" smtClean="0"/>
              <a:t>Calculate Task answers </a:t>
            </a:r>
          </a:p>
          <a:p>
            <a:pPr marL="457200" indent="-457200">
              <a:lnSpc>
                <a:spcPct val="90000"/>
              </a:lnSpc>
              <a:defRPr/>
            </a:pPr>
            <a:r>
              <a:rPr lang="en-US" b="1" dirty="0" smtClean="0"/>
              <a:t>Generate maps</a:t>
            </a:r>
          </a:p>
          <a:p>
            <a:pPr marL="457200" indent="-457200">
              <a:lnSpc>
                <a:spcPct val="90000"/>
              </a:lnSpc>
              <a:defRPr/>
            </a:pPr>
            <a:r>
              <a:rPr lang="en-US" b="1" dirty="0" smtClean="0"/>
              <a:t>Prepare or update report text</a:t>
            </a:r>
          </a:p>
          <a:p>
            <a:pPr marL="457200" indent="-457200">
              <a:lnSpc>
                <a:spcPct val="90000"/>
              </a:lnSpc>
              <a:defRPr/>
            </a:pPr>
            <a:r>
              <a:rPr lang="en-US" b="1" dirty="0" smtClean="0"/>
              <a:t>Present to Board and Basin Producers</a:t>
            </a:r>
          </a:p>
          <a:p>
            <a:pPr marL="457200" indent="-457200">
              <a:lnSpc>
                <a:spcPct val="90000"/>
              </a:lnSpc>
              <a:defRPr/>
            </a:pPr>
            <a:endParaRPr lang="en-US" b="1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Bunker Hill Sub-Basins</a:t>
            </a: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294" t="15758" r="1294" b="1111"/>
          <a:stretch/>
        </p:blipFill>
        <p:spPr bwMode="auto">
          <a:xfrm>
            <a:off x="304800" y="1229910"/>
            <a:ext cx="8534400" cy="56280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Task 1: An</a:t>
            </a:r>
            <a:r>
              <a:rPr lang="en-US" b="1" dirty="0" smtClean="0"/>
              <a:t>aly</a:t>
            </a:r>
            <a:r>
              <a:rPr lang="en-US" dirty="0" smtClean="0"/>
              <a:t>sis Methodology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788" y="1323198"/>
            <a:ext cx="8686800" cy="1134354"/>
          </a:xfrm>
        </p:spPr>
        <p:txBody>
          <a:bodyPr>
            <a:normAutofit/>
          </a:bodyPr>
          <a:lstStyle/>
          <a:p>
            <a:r>
              <a:rPr lang="en-US" dirty="0" smtClean="0"/>
              <a:t>Current Year’s Level From The Previous Water Elevation Levels’ Values Yielded A Positive Value.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85800" y="2303664"/>
            <a:ext cx="7620380" cy="1840706"/>
            <a:chOff x="685800" y="2970312"/>
            <a:chExt cx="7620380" cy="1840706"/>
          </a:xfrm>
        </p:grpSpPr>
        <p:sp>
          <p:nvSpPr>
            <p:cNvPr id="4" name="Rectangle 3"/>
            <p:cNvSpPr/>
            <p:nvPr/>
          </p:nvSpPr>
          <p:spPr>
            <a:xfrm>
              <a:off x="685800" y="2971800"/>
              <a:ext cx="174323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Groundwater </a:t>
              </a:r>
            </a:p>
            <a:p>
              <a:r>
                <a:rPr lang="en-US" b="1" dirty="0" smtClean="0"/>
                <a:t>Levels in  2019</a:t>
              </a:r>
              <a:endParaRPr lang="en-US" b="1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674159" y="2970312"/>
              <a:ext cx="167218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Groundwater </a:t>
              </a:r>
            </a:p>
            <a:p>
              <a:r>
                <a:rPr lang="en-US" b="1" dirty="0" smtClean="0"/>
                <a:t>Level 2018</a:t>
              </a:r>
              <a:endParaRPr lang="en-US" b="1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876800" y="3200400"/>
              <a:ext cx="216097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Change in storage</a:t>
              </a:r>
              <a:endParaRPr lang="en-US" b="1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362200" y="3124200"/>
              <a:ext cx="2696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-</a:t>
              </a:r>
              <a:endParaRPr lang="en-US" b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191000" y="3200400"/>
              <a:ext cx="3561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/>
                <a:t>=</a:t>
              </a:r>
              <a:endParaRPr lang="en-US" b="1" dirty="0"/>
            </a:p>
          </p:txBody>
        </p:sp>
        <p:sp>
          <p:nvSpPr>
            <p:cNvPr id="10" name="Right Arrow 9"/>
            <p:cNvSpPr/>
            <p:nvPr/>
          </p:nvSpPr>
          <p:spPr>
            <a:xfrm rot="16200000">
              <a:off x="3861388" y="3886396"/>
              <a:ext cx="685800" cy="6858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38600" y="3733800"/>
              <a:ext cx="426758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eaLnBrk="1" hangingPunct="1">
                <a:defRPr/>
              </a:pPr>
              <a:r>
                <a:rPr lang="en-US" sz="3200" b="1" dirty="0" smtClean="0">
                  <a:solidFill>
                    <a:schemeClr val="bg2">
                      <a:lumMod val="50000"/>
                    </a:schemeClr>
                  </a:solidFill>
                </a:rPr>
                <a:t>152,408 acre-ft</a:t>
              </a:r>
            </a:p>
            <a:p>
              <a:pPr algn="ctr" eaLnBrk="1" hangingPunct="1">
                <a:buFont typeface="Wingdings" pitchFamily="2" charset="2"/>
                <a:buNone/>
                <a:defRPr/>
              </a:pPr>
              <a:r>
                <a:rPr lang="en-US" sz="3200" b="1" dirty="0" smtClean="0">
                  <a:solidFill>
                    <a:schemeClr val="bg2">
                      <a:lumMod val="50000"/>
                    </a:schemeClr>
                  </a:solidFill>
                </a:rPr>
                <a:t>(increase)</a:t>
              </a:r>
            </a:p>
          </p:txBody>
        </p:sp>
      </p:grp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8600" y="5105401"/>
          <a:ext cx="8763001" cy="1428749"/>
        </p:xfrm>
        <a:graphic>
          <a:graphicData uri="http://schemas.openxmlformats.org/drawingml/2006/table">
            <a:tbl>
              <a:tblPr/>
              <a:tblGrid>
                <a:gridCol w="1076453"/>
                <a:gridCol w="1076453"/>
                <a:gridCol w="50459"/>
                <a:gridCol w="1076453"/>
                <a:gridCol w="1076453"/>
                <a:gridCol w="50459"/>
                <a:gridCol w="1076453"/>
                <a:gridCol w="1076453"/>
                <a:gridCol w="50459"/>
                <a:gridCol w="1076453"/>
                <a:gridCol w="1076453"/>
              </a:tblGrid>
              <a:tr h="294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Task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Task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Task 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Year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Task 1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03-04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-68,100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07-08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-2,600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11-12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-89,775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15-16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16,820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280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04-05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223,800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08-09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-35,600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12-13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-129,945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16-17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43,625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28014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05-06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-62,400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09-10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56,977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13-14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-91,555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17-18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-47,788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94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06-07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-113,900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116,020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14-15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-47,570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18-19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152,408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514600"/>
            <a:ext cx="7572375" cy="3390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Task 1: Annual Change in Storage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idx="1"/>
          </p:nvPr>
        </p:nvSpPr>
        <p:spPr>
          <a:xfrm>
            <a:off x="304800" y="1752600"/>
            <a:ext cx="4495800" cy="8382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152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/>
              </a:rPr>
              <a:t>,408 acre-ft (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in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effectLst/>
              </a:rPr>
              <a:t>crease)</a:t>
            </a:r>
          </a:p>
        </p:txBody>
      </p:sp>
      <p:sp>
        <p:nvSpPr>
          <p:cNvPr id="7" name="Rectangle 6"/>
          <p:cNvSpPr/>
          <p:nvPr/>
        </p:nvSpPr>
        <p:spPr>
          <a:xfrm>
            <a:off x="6705601" y="1609635"/>
            <a:ext cx="2184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"storage properties"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33400" y="5506687"/>
            <a:ext cx="2019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From Appendix A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185CAB-DFFA-4C18-9352-0B89225DE83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cxnSp>
        <p:nvCxnSpPr>
          <p:cNvPr id="13" name="Curved Connector 12"/>
          <p:cNvCxnSpPr>
            <a:stCxn id="11" idx="3"/>
          </p:cNvCxnSpPr>
          <p:nvPr/>
        </p:nvCxnSpPr>
        <p:spPr>
          <a:xfrm flipV="1">
            <a:off x="2553312" y="3429003"/>
            <a:ext cx="1561488" cy="2277739"/>
          </a:xfrm>
          <a:prstGeom prst="curved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hape 8"/>
          <p:cNvCxnSpPr/>
          <p:nvPr/>
        </p:nvCxnSpPr>
        <p:spPr>
          <a:xfrm rot="5400000">
            <a:off x="6477000" y="2057400"/>
            <a:ext cx="762000" cy="762000"/>
          </a:xfrm>
          <a:prstGeom prst="curved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508379"/>
            <a:ext cx="692198" cy="3398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881344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TS101881344</Template>
  <TotalTime>9397</TotalTime>
  <Words>2656</Words>
  <Application>Microsoft Office PowerPoint</Application>
  <PresentationFormat>On-screen Show (4:3)</PresentationFormat>
  <Paragraphs>1486</Paragraphs>
  <Slides>41</Slides>
  <Notes>18</Notes>
  <HiddenSlides>12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TS101881344</vt:lpstr>
      <vt:lpstr>Engineering Investigation of the Bunker Hill Basin</vt:lpstr>
      <vt:lpstr>Purpose of EI</vt:lpstr>
      <vt:lpstr>Planning and Production</vt:lpstr>
      <vt:lpstr>Who Worked on the EI</vt:lpstr>
      <vt:lpstr>Collaborators and Data Needs</vt:lpstr>
      <vt:lpstr>Steps Involved to Creating the EI</vt:lpstr>
      <vt:lpstr>Bunker Hill Sub-Basins</vt:lpstr>
      <vt:lpstr>Task 1: Analysis Methodology </vt:lpstr>
      <vt:lpstr>Task 1: Annual Change in Storage</vt:lpstr>
      <vt:lpstr>Task 2: Accumulated Change in Storage in the Bunker Hill Basin</vt:lpstr>
      <vt:lpstr>Slide 11</vt:lpstr>
      <vt:lpstr>Slide 12</vt:lpstr>
      <vt:lpstr>Task 3: Groundwater Production from the Bunker Hill Basin</vt:lpstr>
      <vt:lpstr>Task 4: Estimated Annual Change in Storage</vt:lpstr>
      <vt:lpstr>Slide 15</vt:lpstr>
      <vt:lpstr>Task 5: Estimated Annual Change in Storage</vt:lpstr>
      <vt:lpstr>Slide 17</vt:lpstr>
      <vt:lpstr>Change in Storage Prediction</vt:lpstr>
      <vt:lpstr>Task 6: Average Annual Change in Storage</vt:lpstr>
      <vt:lpstr>Task 7: Estimated Production from District Boundaries</vt:lpstr>
      <vt:lpstr>Task 8: Estimated Surface Diversion from Basin and District</vt:lpstr>
      <vt:lpstr>Task 9: Estimated Replenishment Required for Constant Storage</vt:lpstr>
      <vt:lpstr>Task 9: Estimated Replenishment Required for Constant Storage</vt:lpstr>
      <vt:lpstr>Task 9: Replenishment Required to Reach the 1993 “Full” Level</vt:lpstr>
      <vt:lpstr>Acre Feet of Native and Imported Water Recharged to the Bunker Hill Basin by the District </vt:lpstr>
      <vt:lpstr>Acre Feet of Imported Water Recharged to the Bunker Hill Basin by the District </vt:lpstr>
      <vt:lpstr>Acre Feet of Conserved Water Recharge to the Bunker Hill Basin </vt:lpstr>
      <vt:lpstr>Slide 28</vt:lpstr>
      <vt:lpstr>Also Timing Requires Rate Setting</vt:lpstr>
      <vt:lpstr>Historic District Production</vt:lpstr>
      <vt:lpstr>Groundwater Council Proposal</vt:lpstr>
      <vt:lpstr>Potential Rate Options</vt:lpstr>
      <vt:lpstr>Revenue Budget</vt:lpstr>
      <vt:lpstr>Expense Budget</vt:lpstr>
      <vt:lpstr>Expense Budget</vt:lpstr>
      <vt:lpstr>Expense Budget</vt:lpstr>
      <vt:lpstr>Expense Budget</vt:lpstr>
      <vt:lpstr>Potential Rate Options</vt:lpstr>
      <vt:lpstr>Rate Options and Groundwater Council</vt:lpstr>
      <vt:lpstr>Groundwater Council 2020-2021</vt:lpstr>
      <vt:lpstr>EI Approval and Rate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Cozad</dc:creator>
  <cp:lastModifiedBy>kscholte</cp:lastModifiedBy>
  <cp:revision>592</cp:revision>
  <cp:lastPrinted>2017-02-08T19:46:13Z</cp:lastPrinted>
  <dcterms:created xsi:type="dcterms:W3CDTF">1601-01-01T00:00:00Z</dcterms:created>
  <dcterms:modified xsi:type="dcterms:W3CDTF">2020-03-11T17:42:54Z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